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61" r:id="rId3"/>
    <p:sldId id="260" r:id="rId4"/>
    <p:sldId id="276" r:id="rId5"/>
    <p:sldId id="277" r:id="rId6"/>
    <p:sldId id="259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62" r:id="rId16"/>
    <p:sldId id="266" r:id="rId17"/>
    <p:sldId id="267" r:id="rId18"/>
    <p:sldId id="263" r:id="rId19"/>
    <p:sldId id="264" r:id="rId20"/>
    <p:sldId id="26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153" autoAdjust="0"/>
    <p:restoredTop sz="94660"/>
  </p:normalViewPr>
  <p:slideViewPr>
    <p:cSldViewPr snapToGrid="0">
      <p:cViewPr>
        <p:scale>
          <a:sx n="100" d="100"/>
          <a:sy n="100" d="100"/>
        </p:scale>
        <p:origin x="-342" y="2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728C0-C388-498D-9C5A-D1965E5DDEF2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2AD744-DA5A-4260-9459-F5CF5B847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531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754F92-8625-468B-BE29-9ED54BA122FB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390F67-C57A-44B9-8C0F-4DA302153C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896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408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723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4092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694651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 smtClean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2500438"/>
            <a:ext cx="4229100" cy="1857123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5159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9420" y="946702"/>
            <a:ext cx="4066580" cy="12498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1016000" y="0"/>
            <a:ext cx="5080000" cy="6858000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712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2033229" y="2294585"/>
            <a:ext cx="3051313" cy="2276061"/>
          </a:xfrm>
          <a:prstGeom prst="rect">
            <a:avLst/>
          </a:prstGeom>
          <a:gradFill>
            <a:gsLst>
              <a:gs pos="0">
                <a:schemeClr val="tx1">
                  <a:alpha val="40000"/>
                </a:schemeClr>
              </a:gs>
              <a:gs pos="99000">
                <a:schemeClr val="tx1">
                  <a:alpha val="20000"/>
                </a:schemeClr>
              </a:gs>
            </a:gsLst>
            <a:lin ang="5400000" scaled="1"/>
          </a:gra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971" y="1175302"/>
            <a:ext cx="10146612" cy="1647411"/>
          </a:xfrm>
          <a:effectLst>
            <a:outerShdw blurRad="762000" dist="381000" dir="5400000" algn="t" rotWithShape="0">
              <a:prstClr val="black">
                <a:alpha val="30000"/>
              </a:prstClr>
            </a:outerShdw>
          </a:effectLst>
        </p:spPr>
        <p:txBody>
          <a:bodyPr/>
          <a:lstStyle>
            <a:lvl1pPr>
              <a:defRPr sz="12000" b="1" i="0">
                <a:latin typeface="Montserrat Black" charset="0"/>
                <a:ea typeface="Montserrat Black" charset="0"/>
                <a:cs typeface="Montserrat Black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2768769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repeatCount="0" decel="5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2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873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08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624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28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78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2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99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048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57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C1B21-D56C-48FC-BCC7-13CABE18B88A}" type="datetimeFigureOut">
              <a:rPr lang="en-US" smtClean="0"/>
              <a:t>1/24/2021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C5DB8C-3CA2-476C-9EC7-43BD560DC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29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98174" y="2408723"/>
            <a:ext cx="8595652" cy="1020277"/>
          </a:xfrm>
        </p:spPr>
        <p:txBody>
          <a:bodyPr>
            <a:normAutofit/>
          </a:bodyPr>
          <a:lstStyle/>
          <a:p>
            <a:r>
              <a:rPr lang="ru-RU" sz="4800" b="1" dirty="0" smtClean="0">
                <a:latin typeface="Montserrat" panose="00000500000000000000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ДИПЛОМНЫЙ ПРОЕКТ</a:t>
            </a:r>
            <a:r>
              <a:rPr lang="en-US" sz="4800" b="1" dirty="0" smtClean="0">
                <a:latin typeface="Montserrat" panose="00000500000000000000" pitchFamily="2" charset="-52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en-US" sz="4800" b="1" dirty="0">
              <a:latin typeface="Montserrat" panose="00000500000000000000" pitchFamily="2" charset="-52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98174" y="3542045"/>
            <a:ext cx="85956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н</a:t>
            </a:r>
            <a:r>
              <a:rPr lang="ru-RU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а тему:</a:t>
            </a:r>
          </a:p>
          <a:p>
            <a:pPr algn="ctr"/>
            <a:r>
              <a:rPr lang="ru-RU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ru-RU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ru-RU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Программное средство: Интернет-магазин </a:t>
            </a:r>
            <a:br>
              <a:rPr lang="ru-RU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ru-RU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ОАО «</a:t>
            </a:r>
            <a:r>
              <a:rPr lang="ru-RU" sz="2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Св</a:t>
            </a:r>
            <a:r>
              <a:rPr lang="en-US" sz="2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</a:t>
            </a:r>
            <a:r>
              <a:rPr lang="ru-RU" sz="2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танак</a:t>
            </a:r>
            <a:r>
              <a:rPr lang="ru-RU" sz="2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» на платформе </a:t>
            </a:r>
            <a:r>
              <a:rPr lang="en-US" sz="24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Node.Js</a:t>
            </a:r>
            <a:endParaRPr lang="en-US" sz="24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94084" y="151807"/>
            <a:ext cx="720383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БЕЛОРУССКИЙ ГОСУДАРСТВЕННЫЙ УНИВЕРСИТЕТ ИНФОРМАТИКИ И РАДИОЭЛЕКТРОНИКИ</a:t>
            </a:r>
            <a:endParaRPr lang="en-US" sz="20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ctr"/>
            <a:r>
              <a:rPr lang="ru-RU" sz="15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Институт информационных технологий</a:t>
            </a: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Рисунок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9585" y="5513560"/>
            <a:ext cx="4762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Студент: Авдей Артем Павлович</a:t>
            </a:r>
          </a:p>
          <a:p>
            <a:r>
              <a:rPr lang="ru-RU" sz="1400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Группа: 781072</a:t>
            </a:r>
            <a:endParaRPr lang="en-US" sz="14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334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191"/>
          <a:stretch/>
        </p:blipFill>
        <p:spPr>
          <a:xfrm>
            <a:off x="1180799" y="1125854"/>
            <a:ext cx="9790149" cy="5496438"/>
          </a:xfrm>
          <a:prstGeom prst="rect">
            <a:avLst/>
          </a:prstGeom>
        </p:spPr>
      </p:pic>
      <p:cxnSp>
        <p:nvCxnSpPr>
          <p:cNvPr id="39" name="Прямая соединительная линия 38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Предварительный просмотр корзины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42" name="Рисунок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74279" y="6252960"/>
            <a:ext cx="4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10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5486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/>
          <a:srcRect t="170"/>
          <a:stretch/>
        </p:blipFill>
        <p:spPr>
          <a:xfrm>
            <a:off x="1180798" y="1119247"/>
            <a:ext cx="9790150" cy="5543832"/>
          </a:xfrm>
          <a:prstGeom prst="rect">
            <a:avLst/>
          </a:prstGeom>
        </p:spPr>
      </p:pic>
      <p:cxnSp>
        <p:nvCxnSpPr>
          <p:cNvPr id="39" name="Прямая соединительная линия 38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Оформление заказа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42" name="Рисунок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74279" y="6252960"/>
            <a:ext cx="4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11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39732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2"/>
          <a:srcRect t="137" b="-1"/>
          <a:stretch/>
        </p:blipFill>
        <p:spPr>
          <a:xfrm>
            <a:off x="1180797" y="1115435"/>
            <a:ext cx="9790151" cy="5551455"/>
          </a:xfrm>
          <a:prstGeom prst="rect">
            <a:avLst/>
          </a:prstGeom>
        </p:spPr>
      </p:pic>
      <p:cxnSp>
        <p:nvCxnSpPr>
          <p:cNvPr id="39" name="Прямая соединительная линия 38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Оформление заказа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42" name="Рисунок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grpSp>
        <p:nvGrpSpPr>
          <p:cNvPr id="8" name="Группа 7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9" name="Прямая соединительная линия 8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274279" y="6252960"/>
            <a:ext cx="4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12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9691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t="164" b="1"/>
          <a:stretch/>
        </p:blipFill>
        <p:spPr>
          <a:xfrm>
            <a:off x="1180796" y="1109344"/>
            <a:ext cx="9790152" cy="5497909"/>
          </a:xfrm>
          <a:prstGeom prst="rect">
            <a:avLst/>
          </a:prstGeom>
        </p:spPr>
      </p:pic>
      <p:cxnSp>
        <p:nvCxnSpPr>
          <p:cNvPr id="39" name="Прямая соединительная линия 38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Личный кабинет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42" name="Рисунок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grpSp>
        <p:nvGrpSpPr>
          <p:cNvPr id="8" name="Группа 7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9" name="Прямая соединительная линия 8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Прямая соединительная линия 9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274279" y="6252960"/>
            <a:ext cx="4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13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0536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Прямая соединительная линия 38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2"/>
          <p:cNvSpPr txBox="1">
            <a:spLocks/>
          </p:cNvSpPr>
          <p:nvPr/>
        </p:nvSpPr>
        <p:spPr>
          <a:xfrm>
            <a:off x="3737269" y="2611554"/>
            <a:ext cx="4717462" cy="81744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6000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Спасибо за внимание!</a:t>
            </a:r>
            <a:endParaRPr lang="en-US" sz="6000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42" name="Рисунок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grpSp>
        <p:nvGrpSpPr>
          <p:cNvPr id="5" name="Группа 4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6" name="Прямая соединительная линия 5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Прямая соединительная линия 6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>
            <a:off x="274279" y="6252960"/>
            <a:ext cx="4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14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38253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87" y="1241090"/>
            <a:ext cx="5279769" cy="537951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150" y="2000251"/>
            <a:ext cx="5469406" cy="3243262"/>
          </a:xfrm>
          <a:prstGeom prst="rect">
            <a:avLst/>
          </a:prstGeom>
        </p:spPr>
      </p:pic>
      <p:cxnSp>
        <p:nvCxnSpPr>
          <p:cNvPr id="2" name="Прямая соединительная линия 1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sp>
        <p:nvSpPr>
          <p:cNvPr id="6" name="Title 2"/>
          <p:cNvSpPr txBox="1">
            <a:spLocks/>
          </p:cNvSpPr>
          <p:nvPr/>
        </p:nvSpPr>
        <p:spPr>
          <a:xfrm>
            <a:off x="2457450" y="301863"/>
            <a:ext cx="7334250" cy="817446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Схема работы программного средства в режиме администратора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594971" y="5982056"/>
            <a:ext cx="1575186" cy="76032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Прямоугольник 8"/>
          <p:cNvSpPr/>
          <p:nvPr/>
        </p:nvSpPr>
        <p:spPr>
          <a:xfrm>
            <a:off x="6597496" y="1901297"/>
            <a:ext cx="2106930" cy="71628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Группа 10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12" name="Прямая соединительная линия 11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Прямая соединительная линия 12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274279" y="6252960"/>
            <a:ext cx="4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15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8795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sp>
        <p:nvSpPr>
          <p:cNvPr id="6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Схема алгоритма применения фильтров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2064" y="1307837"/>
            <a:ext cx="5127872" cy="5451885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74279" y="6252960"/>
            <a:ext cx="4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16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3040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sp>
        <p:nvSpPr>
          <p:cNvPr id="6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Схема алгоритма поиска товаров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3008" y="1329745"/>
            <a:ext cx="5125984" cy="5418897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74279" y="6252960"/>
            <a:ext cx="4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17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5415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825" y="1576389"/>
            <a:ext cx="8644876" cy="5060714"/>
          </a:xfrm>
          <a:prstGeom prst="rect">
            <a:avLst/>
          </a:prstGeom>
        </p:spPr>
      </p:pic>
      <p:sp>
        <p:nvSpPr>
          <p:cNvPr id="7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Диаграмма вариантов использования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6" name="Группа 5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74279" y="6252960"/>
            <a:ext cx="4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18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976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sp>
        <p:nvSpPr>
          <p:cNvPr id="6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Диаграмма развертывания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3175" y="1119309"/>
            <a:ext cx="8425650" cy="5567328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74279" y="6252960"/>
            <a:ext cx="4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19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8857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109421" y="1800726"/>
            <a:ext cx="4066580" cy="688256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r>
              <a:rPr lang="ru-RU" sz="1000" dirty="0">
                <a:solidFill>
                  <a:schemeClr val="bg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Создание интернет-магазина с гибким функционалом, понятным и доступным интерфейсом</a:t>
            </a:r>
            <a:r>
              <a:rPr lang="ru-RU" sz="1000" dirty="0" smtClean="0">
                <a:solidFill>
                  <a:schemeClr val="bg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а также </a:t>
            </a:r>
            <a:r>
              <a:rPr lang="ru-RU" sz="1000" dirty="0">
                <a:solidFill>
                  <a:schemeClr val="bg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возможностью дальнейшего расширения каталога продукции путем добавления новых функций.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422599" y="3441355"/>
            <a:ext cx="2783882" cy="1152999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Покупки из дома</a:t>
            </a: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При наличии </a:t>
            </a:r>
            <a:r>
              <a:rPr lang="ru-RU" sz="1000" b="1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интернет-магазина 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у компании перед покупателем нет никаких преград, препятствующих покупкам.</a:t>
            </a:r>
            <a:endParaRPr lang="en-US" sz="1000" dirty="0">
              <a:solidFill>
                <a:schemeClr val="tx1">
                  <a:alpha val="7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422599" y="4955195"/>
            <a:ext cx="2783882" cy="952944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ru-RU" sz="14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Экономия времени</a:t>
            </a:r>
            <a:endParaRPr lang="en-US" sz="1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</a:pPr>
            <a:r>
              <a:rPr lang="ru-RU" sz="1000" b="1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Интернет-магазин 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позволяет экономить время не только покупателя, но еще и время сотрудников компании.</a:t>
            </a:r>
            <a:endParaRPr lang="en-US" sz="1000" dirty="0">
              <a:solidFill>
                <a:schemeClr val="tx1">
                  <a:alpha val="7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Рисунок 2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09" r="25309"/>
          <a:stretch>
            <a:fillRect/>
          </a:stretch>
        </p:blipFill>
        <p:spPr/>
      </p:pic>
      <p:sp>
        <p:nvSpPr>
          <p:cNvPr id="15" name="TextBox 14"/>
          <p:cNvSpPr txBox="1"/>
          <p:nvPr/>
        </p:nvSpPr>
        <p:spPr>
          <a:xfrm>
            <a:off x="7109420" y="757518"/>
            <a:ext cx="4066580" cy="1088366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r>
              <a:rPr lang="ru-RU" sz="6600" b="1" dirty="0" smtClean="0">
                <a:latin typeface="Montserrat" panose="00000500000000000000" pitchFamily="2" charset="-52"/>
                <a:ea typeface="Open Sans Light" panose="020B0306030504020204" pitchFamily="34" charset="0"/>
                <a:cs typeface="Open Sans Light" panose="020B0306030504020204" pitchFamily="34" charset="0"/>
              </a:rPr>
              <a:t>ЦЕЛЬ</a:t>
            </a:r>
            <a:r>
              <a:rPr lang="ru-RU" sz="6600" b="1" dirty="0" smtClean="0">
                <a:solidFill>
                  <a:srgbClr val="FF802B"/>
                </a:solidFill>
                <a:latin typeface="Montserrat" panose="00000500000000000000" pitchFamily="2" charset="-52"/>
                <a:ea typeface="Open Sans Light" panose="020B0306030504020204" pitchFamily="34" charset="0"/>
                <a:cs typeface="Open Sans Light" panose="020B0306030504020204" pitchFamily="34" charset="0"/>
              </a:rPr>
              <a:t>.</a:t>
            </a:r>
            <a:endParaRPr lang="ru-RU" sz="6600" b="1" dirty="0">
              <a:solidFill>
                <a:srgbClr val="FF802B"/>
              </a:solidFill>
              <a:latin typeface="Montserrat" panose="00000500000000000000" pitchFamily="2" charset="-52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19" name="Группа 18"/>
          <p:cNvGrpSpPr/>
          <p:nvPr/>
        </p:nvGrpSpPr>
        <p:grpSpPr>
          <a:xfrm>
            <a:off x="7109420" y="3487032"/>
            <a:ext cx="1018580" cy="1018580"/>
            <a:chOff x="7109420" y="3487032"/>
            <a:chExt cx="1018580" cy="1018580"/>
          </a:xfrm>
        </p:grpSpPr>
        <p:sp>
          <p:nvSpPr>
            <p:cNvPr id="7" name="Oval 6"/>
            <p:cNvSpPr/>
            <p:nvPr/>
          </p:nvSpPr>
          <p:spPr>
            <a:xfrm>
              <a:off x="7109420" y="3487032"/>
              <a:ext cx="1018580" cy="101858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2109"/>
            <p:cNvSpPr>
              <a:spLocks noEditPoints="1"/>
            </p:cNvSpPr>
            <p:nvPr/>
          </p:nvSpPr>
          <p:spPr bwMode="auto">
            <a:xfrm>
              <a:off x="7395333" y="3726343"/>
              <a:ext cx="448698" cy="455259"/>
            </a:xfrm>
            <a:custGeom>
              <a:avLst/>
              <a:gdLst>
                <a:gd name="T0" fmla="*/ 158 w 159"/>
                <a:gd name="T1" fmla="*/ 73 h 160"/>
                <a:gd name="T2" fmla="*/ 79 w 159"/>
                <a:gd name="T3" fmla="*/ 0 h 160"/>
                <a:gd name="T4" fmla="*/ 1 w 159"/>
                <a:gd name="T5" fmla="*/ 73 h 160"/>
                <a:gd name="T6" fmla="*/ 1 w 159"/>
                <a:gd name="T7" fmla="*/ 77 h 160"/>
                <a:gd name="T8" fmla="*/ 5 w 159"/>
                <a:gd name="T9" fmla="*/ 77 h 160"/>
                <a:gd name="T10" fmla="*/ 14 w 159"/>
                <a:gd name="T11" fmla="*/ 69 h 160"/>
                <a:gd name="T12" fmla="*/ 14 w 159"/>
                <a:gd name="T13" fmla="*/ 160 h 160"/>
                <a:gd name="T14" fmla="*/ 58 w 159"/>
                <a:gd name="T15" fmla="*/ 160 h 160"/>
                <a:gd name="T16" fmla="*/ 101 w 159"/>
                <a:gd name="T17" fmla="*/ 160 h 160"/>
                <a:gd name="T18" fmla="*/ 145 w 159"/>
                <a:gd name="T19" fmla="*/ 160 h 160"/>
                <a:gd name="T20" fmla="*/ 145 w 159"/>
                <a:gd name="T21" fmla="*/ 69 h 160"/>
                <a:gd name="T22" fmla="*/ 154 w 159"/>
                <a:gd name="T23" fmla="*/ 77 h 160"/>
                <a:gd name="T24" fmla="*/ 156 w 159"/>
                <a:gd name="T25" fmla="*/ 78 h 160"/>
                <a:gd name="T26" fmla="*/ 158 w 159"/>
                <a:gd name="T27" fmla="*/ 77 h 160"/>
                <a:gd name="T28" fmla="*/ 158 w 159"/>
                <a:gd name="T29" fmla="*/ 73 h 160"/>
                <a:gd name="T30" fmla="*/ 63 w 159"/>
                <a:gd name="T31" fmla="*/ 155 h 160"/>
                <a:gd name="T32" fmla="*/ 63 w 159"/>
                <a:gd name="T33" fmla="*/ 111 h 160"/>
                <a:gd name="T34" fmla="*/ 79 w 159"/>
                <a:gd name="T35" fmla="*/ 94 h 160"/>
                <a:gd name="T36" fmla="*/ 96 w 159"/>
                <a:gd name="T37" fmla="*/ 111 h 160"/>
                <a:gd name="T38" fmla="*/ 96 w 159"/>
                <a:gd name="T39" fmla="*/ 155 h 160"/>
                <a:gd name="T40" fmla="*/ 63 w 159"/>
                <a:gd name="T41" fmla="*/ 155 h 160"/>
                <a:gd name="T42" fmla="*/ 140 w 159"/>
                <a:gd name="T43" fmla="*/ 155 h 160"/>
                <a:gd name="T44" fmla="*/ 101 w 159"/>
                <a:gd name="T45" fmla="*/ 155 h 160"/>
                <a:gd name="T46" fmla="*/ 101 w 159"/>
                <a:gd name="T47" fmla="*/ 111 h 160"/>
                <a:gd name="T48" fmla="*/ 79 w 159"/>
                <a:gd name="T49" fmla="*/ 89 h 160"/>
                <a:gd name="T50" fmla="*/ 58 w 159"/>
                <a:gd name="T51" fmla="*/ 111 h 160"/>
                <a:gd name="T52" fmla="*/ 58 w 159"/>
                <a:gd name="T53" fmla="*/ 155 h 160"/>
                <a:gd name="T54" fmla="*/ 19 w 159"/>
                <a:gd name="T55" fmla="*/ 155 h 160"/>
                <a:gd name="T56" fmla="*/ 19 w 159"/>
                <a:gd name="T57" fmla="*/ 63 h 160"/>
                <a:gd name="T58" fmla="*/ 79 w 159"/>
                <a:gd name="T59" fmla="*/ 7 h 160"/>
                <a:gd name="T60" fmla="*/ 140 w 159"/>
                <a:gd name="T61" fmla="*/ 63 h 160"/>
                <a:gd name="T62" fmla="*/ 140 w 159"/>
                <a:gd name="T63" fmla="*/ 15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9" h="160">
                  <a:moveTo>
                    <a:pt x="158" y="73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0" y="74"/>
                    <a:pt x="0" y="76"/>
                    <a:pt x="1" y="77"/>
                  </a:cubicBezTo>
                  <a:cubicBezTo>
                    <a:pt x="2" y="78"/>
                    <a:pt x="3" y="78"/>
                    <a:pt x="5" y="77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58" y="160"/>
                    <a:pt x="58" y="160"/>
                    <a:pt x="58" y="160"/>
                  </a:cubicBezTo>
                  <a:cubicBezTo>
                    <a:pt x="101" y="160"/>
                    <a:pt x="101" y="160"/>
                    <a:pt x="101" y="160"/>
                  </a:cubicBezTo>
                  <a:cubicBezTo>
                    <a:pt x="145" y="160"/>
                    <a:pt x="145" y="160"/>
                    <a:pt x="145" y="160"/>
                  </a:cubicBezTo>
                  <a:cubicBezTo>
                    <a:pt x="145" y="69"/>
                    <a:pt x="145" y="69"/>
                    <a:pt x="145" y="69"/>
                  </a:cubicBezTo>
                  <a:cubicBezTo>
                    <a:pt x="154" y="77"/>
                    <a:pt x="154" y="77"/>
                    <a:pt x="154" y="77"/>
                  </a:cubicBezTo>
                  <a:cubicBezTo>
                    <a:pt x="155" y="78"/>
                    <a:pt x="156" y="78"/>
                    <a:pt x="156" y="78"/>
                  </a:cubicBezTo>
                  <a:cubicBezTo>
                    <a:pt x="157" y="78"/>
                    <a:pt x="158" y="77"/>
                    <a:pt x="158" y="77"/>
                  </a:cubicBezTo>
                  <a:cubicBezTo>
                    <a:pt x="159" y="76"/>
                    <a:pt x="159" y="74"/>
                    <a:pt x="158" y="73"/>
                  </a:cubicBezTo>
                  <a:close/>
                  <a:moveTo>
                    <a:pt x="63" y="155"/>
                  </a:moveTo>
                  <a:cubicBezTo>
                    <a:pt x="63" y="111"/>
                    <a:pt x="63" y="111"/>
                    <a:pt x="63" y="111"/>
                  </a:cubicBezTo>
                  <a:cubicBezTo>
                    <a:pt x="63" y="102"/>
                    <a:pt x="70" y="94"/>
                    <a:pt x="79" y="94"/>
                  </a:cubicBezTo>
                  <a:cubicBezTo>
                    <a:pt x="89" y="94"/>
                    <a:pt x="96" y="102"/>
                    <a:pt x="96" y="111"/>
                  </a:cubicBezTo>
                  <a:cubicBezTo>
                    <a:pt x="96" y="155"/>
                    <a:pt x="96" y="155"/>
                    <a:pt x="96" y="155"/>
                  </a:cubicBezTo>
                  <a:lnTo>
                    <a:pt x="63" y="155"/>
                  </a:lnTo>
                  <a:close/>
                  <a:moveTo>
                    <a:pt x="140" y="155"/>
                  </a:moveTo>
                  <a:cubicBezTo>
                    <a:pt x="101" y="155"/>
                    <a:pt x="101" y="155"/>
                    <a:pt x="101" y="155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1" y="99"/>
                    <a:pt x="92" y="89"/>
                    <a:pt x="79" y="89"/>
                  </a:cubicBezTo>
                  <a:cubicBezTo>
                    <a:pt x="67" y="89"/>
                    <a:pt x="58" y="99"/>
                    <a:pt x="58" y="111"/>
                  </a:cubicBezTo>
                  <a:cubicBezTo>
                    <a:pt x="58" y="155"/>
                    <a:pt x="58" y="155"/>
                    <a:pt x="58" y="155"/>
                  </a:cubicBezTo>
                  <a:cubicBezTo>
                    <a:pt x="19" y="155"/>
                    <a:pt x="19" y="155"/>
                    <a:pt x="19" y="155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140" y="63"/>
                    <a:pt x="140" y="63"/>
                    <a:pt x="140" y="63"/>
                  </a:cubicBezTo>
                  <a:lnTo>
                    <a:pt x="140" y="1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Oval 5"/>
            <p:cNvSpPr/>
            <p:nvPr/>
          </p:nvSpPr>
          <p:spPr>
            <a:xfrm>
              <a:off x="7209550" y="3544812"/>
              <a:ext cx="818319" cy="818319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 dirty="0"/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7209550" y="5094502"/>
            <a:ext cx="818319" cy="818319"/>
            <a:chOff x="7209549" y="5089820"/>
            <a:chExt cx="818319" cy="818319"/>
          </a:xfrm>
        </p:grpSpPr>
        <p:sp>
          <p:nvSpPr>
            <p:cNvPr id="12" name="Freeform 2113"/>
            <p:cNvSpPr>
              <a:spLocks noEditPoints="1"/>
            </p:cNvSpPr>
            <p:nvPr/>
          </p:nvSpPr>
          <p:spPr bwMode="auto">
            <a:xfrm>
              <a:off x="7395333" y="5239923"/>
              <a:ext cx="448697" cy="542830"/>
            </a:xfrm>
            <a:custGeom>
              <a:avLst/>
              <a:gdLst>
                <a:gd name="T0" fmla="*/ 67 w 133"/>
                <a:gd name="T1" fmla="*/ 72 h 160"/>
                <a:gd name="T2" fmla="*/ 72 w 133"/>
                <a:gd name="T3" fmla="*/ 64 h 160"/>
                <a:gd name="T4" fmla="*/ 75 w 133"/>
                <a:gd name="T5" fmla="*/ 61 h 160"/>
                <a:gd name="T6" fmla="*/ 59 w 133"/>
                <a:gd name="T7" fmla="*/ 67 h 160"/>
                <a:gd name="T8" fmla="*/ 56 w 133"/>
                <a:gd name="T9" fmla="*/ 64 h 160"/>
                <a:gd name="T10" fmla="*/ 53 w 133"/>
                <a:gd name="T11" fmla="*/ 59 h 160"/>
                <a:gd name="T12" fmla="*/ 80 w 133"/>
                <a:gd name="T13" fmla="*/ 59 h 160"/>
                <a:gd name="T14" fmla="*/ 83 w 133"/>
                <a:gd name="T15" fmla="*/ 56 h 160"/>
                <a:gd name="T16" fmla="*/ 91 w 133"/>
                <a:gd name="T17" fmla="*/ 56 h 160"/>
                <a:gd name="T18" fmla="*/ 88 w 133"/>
                <a:gd name="T19" fmla="*/ 53 h 160"/>
                <a:gd name="T20" fmla="*/ 45 w 133"/>
                <a:gd name="T21" fmla="*/ 53 h 160"/>
                <a:gd name="T22" fmla="*/ 64 w 133"/>
                <a:gd name="T23" fmla="*/ 59 h 160"/>
                <a:gd name="T24" fmla="*/ 67 w 133"/>
                <a:gd name="T25" fmla="*/ 56 h 160"/>
                <a:gd name="T26" fmla="*/ 67 w 133"/>
                <a:gd name="T27" fmla="*/ 93 h 160"/>
                <a:gd name="T28" fmla="*/ 64 w 133"/>
                <a:gd name="T29" fmla="*/ 91 h 160"/>
                <a:gd name="T30" fmla="*/ 69 w 133"/>
                <a:gd name="T31" fmla="*/ 99 h 160"/>
                <a:gd name="T32" fmla="*/ 64 w 133"/>
                <a:gd name="T33" fmla="*/ 107 h 160"/>
                <a:gd name="T34" fmla="*/ 67 w 133"/>
                <a:gd name="T35" fmla="*/ 104 h 160"/>
                <a:gd name="T36" fmla="*/ 67 w 133"/>
                <a:gd name="T37" fmla="*/ 117 h 160"/>
                <a:gd name="T38" fmla="*/ 64 w 133"/>
                <a:gd name="T39" fmla="*/ 115 h 160"/>
                <a:gd name="T40" fmla="*/ 69 w 133"/>
                <a:gd name="T41" fmla="*/ 123 h 160"/>
                <a:gd name="T42" fmla="*/ 64 w 133"/>
                <a:gd name="T43" fmla="*/ 131 h 160"/>
                <a:gd name="T44" fmla="*/ 67 w 133"/>
                <a:gd name="T45" fmla="*/ 128 h 160"/>
                <a:gd name="T46" fmla="*/ 131 w 133"/>
                <a:gd name="T47" fmla="*/ 160 h 160"/>
                <a:gd name="T48" fmla="*/ 13 w 133"/>
                <a:gd name="T49" fmla="*/ 160 h 160"/>
                <a:gd name="T50" fmla="*/ 0 w 133"/>
                <a:gd name="T51" fmla="*/ 157 h 160"/>
                <a:gd name="T52" fmla="*/ 11 w 133"/>
                <a:gd name="T53" fmla="*/ 144 h 160"/>
                <a:gd name="T54" fmla="*/ 34 w 133"/>
                <a:gd name="T55" fmla="*/ 99 h 160"/>
                <a:gd name="T56" fmla="*/ 24 w 133"/>
                <a:gd name="T57" fmla="*/ 43 h 160"/>
                <a:gd name="T58" fmla="*/ 11 w 133"/>
                <a:gd name="T59" fmla="*/ 5 h 160"/>
                <a:gd name="T60" fmla="*/ 3 w 133"/>
                <a:gd name="T61" fmla="*/ 0 h 160"/>
                <a:gd name="T62" fmla="*/ 120 w 133"/>
                <a:gd name="T63" fmla="*/ 0 h 160"/>
                <a:gd name="T64" fmla="*/ 133 w 133"/>
                <a:gd name="T65" fmla="*/ 3 h 160"/>
                <a:gd name="T66" fmla="*/ 123 w 133"/>
                <a:gd name="T67" fmla="*/ 16 h 160"/>
                <a:gd name="T68" fmla="*/ 100 w 133"/>
                <a:gd name="T69" fmla="*/ 61 h 160"/>
                <a:gd name="T70" fmla="*/ 109 w 133"/>
                <a:gd name="T71" fmla="*/ 117 h 160"/>
                <a:gd name="T72" fmla="*/ 123 w 133"/>
                <a:gd name="T73" fmla="*/ 155 h 160"/>
                <a:gd name="T74" fmla="*/ 24 w 133"/>
                <a:gd name="T75" fmla="*/ 11 h 160"/>
                <a:gd name="T76" fmla="*/ 117 w 133"/>
                <a:gd name="T77" fmla="*/ 5 h 160"/>
                <a:gd name="T78" fmla="*/ 24 w 133"/>
                <a:gd name="T79" fmla="*/ 11 h 160"/>
                <a:gd name="T80" fmla="*/ 104 w 133"/>
                <a:gd name="T81" fmla="*/ 43 h 160"/>
                <a:gd name="T82" fmla="*/ 29 w 133"/>
                <a:gd name="T83" fmla="*/ 43 h 160"/>
                <a:gd name="T84" fmla="*/ 29 w 133"/>
                <a:gd name="T85" fmla="*/ 144 h 160"/>
                <a:gd name="T86" fmla="*/ 97 w 133"/>
                <a:gd name="T87" fmla="*/ 103 h 160"/>
                <a:gd name="T88" fmla="*/ 29 w 133"/>
                <a:gd name="T89" fmla="*/ 117 h 160"/>
                <a:gd name="T90" fmla="*/ 117 w 133"/>
                <a:gd name="T91" fmla="*/ 155 h 160"/>
                <a:gd name="T92" fmla="*/ 24 w 133"/>
                <a:gd name="T93" fmla="*/ 149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3" h="160">
                  <a:moveTo>
                    <a:pt x="67" y="67"/>
                  </a:moveTo>
                  <a:cubicBezTo>
                    <a:pt x="68" y="67"/>
                    <a:pt x="69" y="68"/>
                    <a:pt x="69" y="69"/>
                  </a:cubicBezTo>
                  <a:cubicBezTo>
                    <a:pt x="69" y="71"/>
                    <a:pt x="68" y="72"/>
                    <a:pt x="67" y="72"/>
                  </a:cubicBezTo>
                  <a:cubicBezTo>
                    <a:pt x="65" y="72"/>
                    <a:pt x="64" y="71"/>
                    <a:pt x="64" y="69"/>
                  </a:cubicBezTo>
                  <a:cubicBezTo>
                    <a:pt x="64" y="68"/>
                    <a:pt x="65" y="67"/>
                    <a:pt x="67" y="67"/>
                  </a:cubicBezTo>
                  <a:close/>
                  <a:moveTo>
                    <a:pt x="72" y="64"/>
                  </a:moveTo>
                  <a:cubicBezTo>
                    <a:pt x="72" y="65"/>
                    <a:pt x="73" y="67"/>
                    <a:pt x="75" y="67"/>
                  </a:cubicBezTo>
                  <a:cubicBezTo>
                    <a:pt x="76" y="67"/>
                    <a:pt x="77" y="65"/>
                    <a:pt x="77" y="64"/>
                  </a:cubicBezTo>
                  <a:cubicBezTo>
                    <a:pt x="77" y="63"/>
                    <a:pt x="76" y="61"/>
                    <a:pt x="75" y="61"/>
                  </a:cubicBezTo>
                  <a:cubicBezTo>
                    <a:pt x="73" y="61"/>
                    <a:pt x="72" y="63"/>
                    <a:pt x="72" y="64"/>
                  </a:cubicBezTo>
                  <a:close/>
                  <a:moveTo>
                    <a:pt x="56" y="64"/>
                  </a:moveTo>
                  <a:cubicBezTo>
                    <a:pt x="56" y="65"/>
                    <a:pt x="57" y="67"/>
                    <a:pt x="59" y="67"/>
                  </a:cubicBezTo>
                  <a:cubicBezTo>
                    <a:pt x="60" y="67"/>
                    <a:pt x="61" y="65"/>
                    <a:pt x="61" y="64"/>
                  </a:cubicBezTo>
                  <a:cubicBezTo>
                    <a:pt x="61" y="63"/>
                    <a:pt x="60" y="61"/>
                    <a:pt x="59" y="61"/>
                  </a:cubicBezTo>
                  <a:cubicBezTo>
                    <a:pt x="57" y="61"/>
                    <a:pt x="56" y="63"/>
                    <a:pt x="56" y="64"/>
                  </a:cubicBezTo>
                  <a:close/>
                  <a:moveTo>
                    <a:pt x="48" y="59"/>
                  </a:moveTo>
                  <a:cubicBezTo>
                    <a:pt x="48" y="60"/>
                    <a:pt x="49" y="61"/>
                    <a:pt x="51" y="61"/>
                  </a:cubicBezTo>
                  <a:cubicBezTo>
                    <a:pt x="52" y="61"/>
                    <a:pt x="53" y="60"/>
                    <a:pt x="53" y="59"/>
                  </a:cubicBezTo>
                  <a:cubicBezTo>
                    <a:pt x="53" y="57"/>
                    <a:pt x="52" y="56"/>
                    <a:pt x="51" y="56"/>
                  </a:cubicBezTo>
                  <a:cubicBezTo>
                    <a:pt x="49" y="56"/>
                    <a:pt x="48" y="57"/>
                    <a:pt x="48" y="59"/>
                  </a:cubicBezTo>
                  <a:close/>
                  <a:moveTo>
                    <a:pt x="80" y="59"/>
                  </a:moveTo>
                  <a:cubicBezTo>
                    <a:pt x="80" y="60"/>
                    <a:pt x="81" y="61"/>
                    <a:pt x="83" y="61"/>
                  </a:cubicBezTo>
                  <a:cubicBezTo>
                    <a:pt x="84" y="61"/>
                    <a:pt x="85" y="60"/>
                    <a:pt x="85" y="59"/>
                  </a:cubicBezTo>
                  <a:cubicBezTo>
                    <a:pt x="85" y="57"/>
                    <a:pt x="84" y="56"/>
                    <a:pt x="83" y="56"/>
                  </a:cubicBezTo>
                  <a:cubicBezTo>
                    <a:pt x="81" y="56"/>
                    <a:pt x="80" y="57"/>
                    <a:pt x="80" y="59"/>
                  </a:cubicBezTo>
                  <a:close/>
                  <a:moveTo>
                    <a:pt x="88" y="53"/>
                  </a:moveTo>
                  <a:cubicBezTo>
                    <a:pt x="88" y="55"/>
                    <a:pt x="89" y="56"/>
                    <a:pt x="91" y="56"/>
                  </a:cubicBezTo>
                  <a:cubicBezTo>
                    <a:pt x="92" y="56"/>
                    <a:pt x="93" y="55"/>
                    <a:pt x="93" y="53"/>
                  </a:cubicBezTo>
                  <a:cubicBezTo>
                    <a:pt x="93" y="52"/>
                    <a:pt x="92" y="51"/>
                    <a:pt x="91" y="51"/>
                  </a:cubicBezTo>
                  <a:cubicBezTo>
                    <a:pt x="89" y="51"/>
                    <a:pt x="88" y="52"/>
                    <a:pt x="88" y="53"/>
                  </a:cubicBezTo>
                  <a:close/>
                  <a:moveTo>
                    <a:pt x="40" y="53"/>
                  </a:moveTo>
                  <a:cubicBezTo>
                    <a:pt x="40" y="55"/>
                    <a:pt x="41" y="56"/>
                    <a:pt x="43" y="56"/>
                  </a:cubicBezTo>
                  <a:cubicBezTo>
                    <a:pt x="44" y="56"/>
                    <a:pt x="45" y="55"/>
                    <a:pt x="45" y="53"/>
                  </a:cubicBezTo>
                  <a:cubicBezTo>
                    <a:pt x="45" y="52"/>
                    <a:pt x="44" y="51"/>
                    <a:pt x="43" y="51"/>
                  </a:cubicBezTo>
                  <a:cubicBezTo>
                    <a:pt x="41" y="51"/>
                    <a:pt x="40" y="52"/>
                    <a:pt x="40" y="53"/>
                  </a:cubicBezTo>
                  <a:close/>
                  <a:moveTo>
                    <a:pt x="64" y="59"/>
                  </a:moveTo>
                  <a:cubicBezTo>
                    <a:pt x="64" y="60"/>
                    <a:pt x="65" y="61"/>
                    <a:pt x="67" y="61"/>
                  </a:cubicBezTo>
                  <a:cubicBezTo>
                    <a:pt x="68" y="61"/>
                    <a:pt x="69" y="60"/>
                    <a:pt x="69" y="59"/>
                  </a:cubicBezTo>
                  <a:cubicBezTo>
                    <a:pt x="69" y="57"/>
                    <a:pt x="68" y="56"/>
                    <a:pt x="67" y="56"/>
                  </a:cubicBezTo>
                  <a:cubicBezTo>
                    <a:pt x="65" y="56"/>
                    <a:pt x="64" y="57"/>
                    <a:pt x="64" y="59"/>
                  </a:cubicBezTo>
                  <a:close/>
                  <a:moveTo>
                    <a:pt x="64" y="91"/>
                  </a:moveTo>
                  <a:cubicBezTo>
                    <a:pt x="64" y="92"/>
                    <a:pt x="65" y="93"/>
                    <a:pt x="67" y="93"/>
                  </a:cubicBezTo>
                  <a:cubicBezTo>
                    <a:pt x="68" y="93"/>
                    <a:pt x="69" y="92"/>
                    <a:pt x="69" y="91"/>
                  </a:cubicBezTo>
                  <a:cubicBezTo>
                    <a:pt x="69" y="89"/>
                    <a:pt x="68" y="88"/>
                    <a:pt x="67" y="88"/>
                  </a:cubicBezTo>
                  <a:cubicBezTo>
                    <a:pt x="65" y="88"/>
                    <a:pt x="64" y="89"/>
                    <a:pt x="64" y="91"/>
                  </a:cubicBezTo>
                  <a:close/>
                  <a:moveTo>
                    <a:pt x="64" y="99"/>
                  </a:moveTo>
                  <a:cubicBezTo>
                    <a:pt x="64" y="100"/>
                    <a:pt x="65" y="101"/>
                    <a:pt x="67" y="101"/>
                  </a:cubicBezTo>
                  <a:cubicBezTo>
                    <a:pt x="68" y="101"/>
                    <a:pt x="69" y="100"/>
                    <a:pt x="69" y="99"/>
                  </a:cubicBezTo>
                  <a:cubicBezTo>
                    <a:pt x="69" y="97"/>
                    <a:pt x="68" y="96"/>
                    <a:pt x="67" y="96"/>
                  </a:cubicBezTo>
                  <a:cubicBezTo>
                    <a:pt x="65" y="96"/>
                    <a:pt x="64" y="97"/>
                    <a:pt x="64" y="99"/>
                  </a:cubicBezTo>
                  <a:close/>
                  <a:moveTo>
                    <a:pt x="64" y="107"/>
                  </a:moveTo>
                  <a:cubicBezTo>
                    <a:pt x="64" y="108"/>
                    <a:pt x="65" y="109"/>
                    <a:pt x="67" y="109"/>
                  </a:cubicBezTo>
                  <a:cubicBezTo>
                    <a:pt x="68" y="109"/>
                    <a:pt x="69" y="108"/>
                    <a:pt x="69" y="107"/>
                  </a:cubicBezTo>
                  <a:cubicBezTo>
                    <a:pt x="69" y="105"/>
                    <a:pt x="68" y="104"/>
                    <a:pt x="67" y="104"/>
                  </a:cubicBezTo>
                  <a:cubicBezTo>
                    <a:pt x="65" y="104"/>
                    <a:pt x="64" y="105"/>
                    <a:pt x="64" y="107"/>
                  </a:cubicBezTo>
                  <a:close/>
                  <a:moveTo>
                    <a:pt x="64" y="115"/>
                  </a:moveTo>
                  <a:cubicBezTo>
                    <a:pt x="64" y="116"/>
                    <a:pt x="65" y="117"/>
                    <a:pt x="67" y="117"/>
                  </a:cubicBezTo>
                  <a:cubicBezTo>
                    <a:pt x="68" y="117"/>
                    <a:pt x="69" y="116"/>
                    <a:pt x="69" y="115"/>
                  </a:cubicBezTo>
                  <a:cubicBezTo>
                    <a:pt x="69" y="113"/>
                    <a:pt x="68" y="112"/>
                    <a:pt x="67" y="112"/>
                  </a:cubicBezTo>
                  <a:cubicBezTo>
                    <a:pt x="65" y="112"/>
                    <a:pt x="64" y="113"/>
                    <a:pt x="64" y="115"/>
                  </a:cubicBezTo>
                  <a:close/>
                  <a:moveTo>
                    <a:pt x="64" y="123"/>
                  </a:moveTo>
                  <a:cubicBezTo>
                    <a:pt x="64" y="124"/>
                    <a:pt x="65" y="125"/>
                    <a:pt x="67" y="125"/>
                  </a:cubicBezTo>
                  <a:cubicBezTo>
                    <a:pt x="68" y="125"/>
                    <a:pt x="69" y="124"/>
                    <a:pt x="69" y="123"/>
                  </a:cubicBezTo>
                  <a:cubicBezTo>
                    <a:pt x="69" y="121"/>
                    <a:pt x="68" y="120"/>
                    <a:pt x="67" y="120"/>
                  </a:cubicBezTo>
                  <a:cubicBezTo>
                    <a:pt x="65" y="120"/>
                    <a:pt x="64" y="121"/>
                    <a:pt x="64" y="123"/>
                  </a:cubicBezTo>
                  <a:close/>
                  <a:moveTo>
                    <a:pt x="64" y="131"/>
                  </a:moveTo>
                  <a:cubicBezTo>
                    <a:pt x="64" y="132"/>
                    <a:pt x="65" y="133"/>
                    <a:pt x="67" y="133"/>
                  </a:cubicBezTo>
                  <a:cubicBezTo>
                    <a:pt x="68" y="133"/>
                    <a:pt x="69" y="132"/>
                    <a:pt x="69" y="131"/>
                  </a:cubicBezTo>
                  <a:cubicBezTo>
                    <a:pt x="69" y="129"/>
                    <a:pt x="68" y="128"/>
                    <a:pt x="67" y="128"/>
                  </a:cubicBezTo>
                  <a:cubicBezTo>
                    <a:pt x="65" y="128"/>
                    <a:pt x="64" y="129"/>
                    <a:pt x="64" y="131"/>
                  </a:cubicBezTo>
                  <a:close/>
                  <a:moveTo>
                    <a:pt x="133" y="157"/>
                  </a:moveTo>
                  <a:cubicBezTo>
                    <a:pt x="133" y="159"/>
                    <a:pt x="132" y="160"/>
                    <a:pt x="131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1" y="160"/>
                    <a:pt x="11" y="160"/>
                    <a:pt x="11" y="160"/>
                  </a:cubicBezTo>
                  <a:cubicBezTo>
                    <a:pt x="3" y="160"/>
                    <a:pt x="3" y="160"/>
                    <a:pt x="3" y="160"/>
                  </a:cubicBezTo>
                  <a:cubicBezTo>
                    <a:pt x="1" y="160"/>
                    <a:pt x="0" y="159"/>
                    <a:pt x="0" y="157"/>
                  </a:cubicBezTo>
                  <a:cubicBezTo>
                    <a:pt x="0" y="156"/>
                    <a:pt x="1" y="155"/>
                    <a:pt x="3" y="155"/>
                  </a:cubicBezTo>
                  <a:cubicBezTo>
                    <a:pt x="11" y="155"/>
                    <a:pt x="11" y="155"/>
                    <a:pt x="11" y="155"/>
                  </a:cubicBezTo>
                  <a:cubicBezTo>
                    <a:pt x="11" y="144"/>
                    <a:pt x="11" y="144"/>
                    <a:pt x="11" y="144"/>
                  </a:cubicBezTo>
                  <a:cubicBezTo>
                    <a:pt x="24" y="144"/>
                    <a:pt x="24" y="144"/>
                    <a:pt x="24" y="144"/>
                  </a:cubicBezTo>
                  <a:cubicBezTo>
                    <a:pt x="24" y="117"/>
                    <a:pt x="24" y="117"/>
                    <a:pt x="24" y="117"/>
                  </a:cubicBezTo>
                  <a:cubicBezTo>
                    <a:pt x="24" y="110"/>
                    <a:pt x="28" y="103"/>
                    <a:pt x="34" y="99"/>
                  </a:cubicBezTo>
                  <a:cubicBezTo>
                    <a:pt x="62" y="80"/>
                    <a:pt x="62" y="80"/>
                    <a:pt x="62" y="80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28" y="57"/>
                    <a:pt x="24" y="50"/>
                    <a:pt x="24" y="43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2" y="0"/>
                    <a:pt x="133" y="1"/>
                    <a:pt x="133" y="3"/>
                  </a:cubicBezTo>
                  <a:cubicBezTo>
                    <a:pt x="133" y="4"/>
                    <a:pt x="132" y="5"/>
                    <a:pt x="131" y="5"/>
                  </a:cubicBezTo>
                  <a:cubicBezTo>
                    <a:pt x="123" y="5"/>
                    <a:pt x="123" y="5"/>
                    <a:pt x="123" y="5"/>
                  </a:cubicBezTo>
                  <a:cubicBezTo>
                    <a:pt x="123" y="16"/>
                    <a:pt x="123" y="16"/>
                    <a:pt x="123" y="16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50"/>
                    <a:pt x="106" y="57"/>
                    <a:pt x="100" y="61"/>
                  </a:cubicBezTo>
                  <a:cubicBezTo>
                    <a:pt x="71" y="80"/>
                    <a:pt x="71" y="80"/>
                    <a:pt x="71" y="80"/>
                  </a:cubicBezTo>
                  <a:cubicBezTo>
                    <a:pt x="100" y="99"/>
                    <a:pt x="100" y="99"/>
                    <a:pt x="100" y="99"/>
                  </a:cubicBezTo>
                  <a:cubicBezTo>
                    <a:pt x="106" y="103"/>
                    <a:pt x="109" y="110"/>
                    <a:pt x="109" y="117"/>
                  </a:cubicBezTo>
                  <a:cubicBezTo>
                    <a:pt x="109" y="144"/>
                    <a:pt x="109" y="144"/>
                    <a:pt x="109" y="144"/>
                  </a:cubicBezTo>
                  <a:cubicBezTo>
                    <a:pt x="123" y="144"/>
                    <a:pt x="123" y="144"/>
                    <a:pt x="123" y="144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31" y="155"/>
                    <a:pt x="131" y="155"/>
                    <a:pt x="131" y="155"/>
                  </a:cubicBezTo>
                  <a:cubicBezTo>
                    <a:pt x="132" y="155"/>
                    <a:pt x="133" y="156"/>
                    <a:pt x="133" y="157"/>
                  </a:cubicBezTo>
                  <a:close/>
                  <a:moveTo>
                    <a:pt x="24" y="11"/>
                  </a:moveTo>
                  <a:cubicBezTo>
                    <a:pt x="109" y="11"/>
                    <a:pt x="109" y="11"/>
                    <a:pt x="109" y="11"/>
                  </a:cubicBezTo>
                  <a:cubicBezTo>
                    <a:pt x="117" y="11"/>
                    <a:pt x="117" y="11"/>
                    <a:pt x="117" y="11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11"/>
                    <a:pt x="16" y="11"/>
                    <a:pt x="16" y="11"/>
                  </a:cubicBezTo>
                  <a:lnTo>
                    <a:pt x="24" y="11"/>
                  </a:lnTo>
                  <a:close/>
                  <a:moveTo>
                    <a:pt x="67" y="77"/>
                  </a:moveTo>
                  <a:cubicBezTo>
                    <a:pt x="97" y="57"/>
                    <a:pt x="97" y="57"/>
                    <a:pt x="97" y="57"/>
                  </a:cubicBezTo>
                  <a:cubicBezTo>
                    <a:pt x="101" y="54"/>
                    <a:pt x="104" y="49"/>
                    <a:pt x="104" y="43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29" y="49"/>
                    <a:pt x="32" y="54"/>
                    <a:pt x="37" y="57"/>
                  </a:cubicBezTo>
                  <a:lnTo>
                    <a:pt x="67" y="77"/>
                  </a:lnTo>
                  <a:close/>
                  <a:moveTo>
                    <a:pt x="29" y="144"/>
                  </a:moveTo>
                  <a:cubicBezTo>
                    <a:pt x="104" y="144"/>
                    <a:pt x="104" y="144"/>
                    <a:pt x="104" y="144"/>
                  </a:cubicBezTo>
                  <a:cubicBezTo>
                    <a:pt x="104" y="117"/>
                    <a:pt x="104" y="117"/>
                    <a:pt x="104" y="117"/>
                  </a:cubicBezTo>
                  <a:cubicBezTo>
                    <a:pt x="104" y="111"/>
                    <a:pt x="101" y="106"/>
                    <a:pt x="97" y="103"/>
                  </a:cubicBezTo>
                  <a:cubicBezTo>
                    <a:pt x="67" y="83"/>
                    <a:pt x="67" y="83"/>
                    <a:pt x="67" y="8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2" y="106"/>
                    <a:pt x="29" y="111"/>
                    <a:pt x="29" y="117"/>
                  </a:cubicBezTo>
                  <a:lnTo>
                    <a:pt x="29" y="144"/>
                  </a:lnTo>
                  <a:close/>
                  <a:moveTo>
                    <a:pt x="16" y="155"/>
                  </a:moveTo>
                  <a:cubicBezTo>
                    <a:pt x="117" y="155"/>
                    <a:pt x="117" y="155"/>
                    <a:pt x="117" y="155"/>
                  </a:cubicBezTo>
                  <a:cubicBezTo>
                    <a:pt x="117" y="149"/>
                    <a:pt x="117" y="149"/>
                    <a:pt x="117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24" y="149"/>
                    <a:pt x="24" y="149"/>
                    <a:pt x="24" y="149"/>
                  </a:cubicBezTo>
                  <a:cubicBezTo>
                    <a:pt x="16" y="149"/>
                    <a:pt x="16" y="149"/>
                    <a:pt x="16" y="149"/>
                  </a:cubicBezTo>
                  <a:lnTo>
                    <a:pt x="16" y="155"/>
                  </a:lnTo>
                  <a:close/>
                </a:path>
              </a:pathLst>
            </a:custGeom>
            <a:solidFill>
              <a:schemeClr val="tx1"/>
            </a:solidFill>
            <a:ln w="0">
              <a:solidFill>
                <a:schemeClr val="bg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Oval 5"/>
            <p:cNvSpPr/>
            <p:nvPr/>
          </p:nvSpPr>
          <p:spPr>
            <a:xfrm>
              <a:off x="7209549" y="5089820"/>
              <a:ext cx="818319" cy="818319"/>
            </a:xfrm>
            <a:prstGeom prst="ellipse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91440" rtlCol="0" anchor="ctr"/>
            <a:lstStyle/>
            <a:p>
              <a:pPr algn="ctr"/>
              <a:endParaRPr lang="en-US" sz="4400" dirty="0"/>
            </a:p>
          </p:txBody>
        </p:sp>
      </p:grpSp>
      <p:pic>
        <p:nvPicPr>
          <p:cNvPr id="21" name="Рисунок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grpSp>
        <p:nvGrpSpPr>
          <p:cNvPr id="20" name="Группа 19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23" name="Прямая соединительная линия 22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Прямая соединительная линия 23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347585" y="6274925"/>
            <a:ext cx="25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2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23174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5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Прямая соединительная линия 1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sp>
        <p:nvSpPr>
          <p:cNvPr id="6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Диаграмма </a:t>
            </a:r>
            <a:b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классов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554" y="1221425"/>
            <a:ext cx="9248892" cy="5636575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274279" y="6252960"/>
            <a:ext cx="49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20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5595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6096000" y="1771650"/>
            <a:ext cx="818319" cy="8183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tlCol="0" anchor="ctr"/>
          <a:lstStyle/>
          <a:p>
            <a:pPr algn="ctr"/>
            <a:endParaRPr lang="en-US" sz="4400" dirty="0"/>
          </a:p>
        </p:txBody>
      </p:sp>
      <p:sp>
        <p:nvSpPr>
          <p:cNvPr id="9" name="Oval 8"/>
          <p:cNvSpPr/>
          <p:nvPr/>
        </p:nvSpPr>
        <p:spPr>
          <a:xfrm>
            <a:off x="6096000" y="3040320"/>
            <a:ext cx="818319" cy="8183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tlCol="0" anchor="ctr"/>
          <a:lstStyle/>
          <a:p>
            <a:pPr algn="ctr"/>
            <a:endParaRPr lang="en-US" sz="4400" dirty="0"/>
          </a:p>
        </p:txBody>
      </p:sp>
      <p:sp>
        <p:nvSpPr>
          <p:cNvPr id="12" name="Oval 11"/>
          <p:cNvSpPr/>
          <p:nvPr/>
        </p:nvSpPr>
        <p:spPr>
          <a:xfrm>
            <a:off x="6096000" y="4308990"/>
            <a:ext cx="818319" cy="8183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tlCol="0" anchor="ctr"/>
          <a:lstStyle/>
          <a:p>
            <a:pPr algn="ctr"/>
            <a:endParaRPr lang="en-US" sz="4400" dirty="0"/>
          </a:p>
        </p:txBody>
      </p:sp>
      <p:sp>
        <p:nvSpPr>
          <p:cNvPr id="15" name="Oval 14"/>
          <p:cNvSpPr/>
          <p:nvPr/>
        </p:nvSpPr>
        <p:spPr>
          <a:xfrm>
            <a:off x="6096000" y="5577660"/>
            <a:ext cx="818319" cy="8183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tlCol="0" anchor="ctr"/>
          <a:lstStyle/>
          <a:p>
            <a:pPr algn="ctr"/>
            <a:endParaRPr lang="en-US" sz="4400" dirty="0"/>
          </a:p>
        </p:txBody>
      </p:sp>
      <p:sp>
        <p:nvSpPr>
          <p:cNvPr id="16" name="TextBox 15"/>
          <p:cNvSpPr txBox="1"/>
          <p:nvPr/>
        </p:nvSpPr>
        <p:spPr>
          <a:xfrm>
            <a:off x="7097356" y="1842760"/>
            <a:ext cx="3588617" cy="27462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ru-RU" sz="1600" dirty="0" smtClean="0">
                <a:solidFill>
                  <a:schemeClr val="bg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АРХИТЕКТУРА</a:t>
            </a:r>
            <a:endParaRPr lang="en-US" sz="1600" dirty="0">
              <a:solidFill>
                <a:schemeClr val="bg2">
                  <a:lumMod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97356" y="2085903"/>
            <a:ext cx="3588617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Проектирование и разработка архитектуры базы данных и программного средства.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97356" y="3104962"/>
            <a:ext cx="3588617" cy="27462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ru-RU" sz="16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РАЗРАБОТКА</a:t>
            </a: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097356" y="3348105"/>
            <a:ext cx="3588617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000" dirty="0" smtClean="0">
                <a:solidFill>
                  <a:schemeClr val="bg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Разработка программного средства в соответствии с архитектурой и требуемым функционалом.</a:t>
            </a:r>
            <a:endParaRPr lang="en-US" sz="1000" dirty="0">
              <a:solidFill>
                <a:schemeClr val="bg2">
                  <a:lumMod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097356" y="4367164"/>
            <a:ext cx="3588617" cy="27462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ru-RU" sz="16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ФУНКЦИОНАЛ</a:t>
            </a: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097356" y="4610307"/>
            <a:ext cx="3588617" cy="646331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000" dirty="0" smtClean="0">
                <a:solidFill>
                  <a:schemeClr val="bg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Предоставление пользователю возможностей регистрации, просмотра каталога продукции, поиска, сортировки товаров.</a:t>
            </a:r>
            <a:endParaRPr lang="en-US" sz="1000" dirty="0">
              <a:solidFill>
                <a:schemeClr val="bg2">
                  <a:lumMod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097356" y="5629367"/>
            <a:ext cx="3588617" cy="274627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ru-RU" sz="16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ЗАКАЗ</a:t>
            </a: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097356" y="5872510"/>
            <a:ext cx="3588617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000" dirty="0" smtClean="0">
                <a:solidFill>
                  <a:schemeClr val="bg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Реализация возможность формирования корзины и оформление заказа.</a:t>
            </a:r>
            <a:endParaRPr lang="en-US" sz="1000" dirty="0">
              <a:solidFill>
                <a:schemeClr val="bg2">
                  <a:lumMod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Shape 3612"/>
          <p:cNvSpPr/>
          <p:nvPr/>
        </p:nvSpPr>
        <p:spPr>
          <a:xfrm>
            <a:off x="6364869" y="2085157"/>
            <a:ext cx="280580" cy="19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5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1"/>
          </a:solidFill>
          <a:ln w="12700">
            <a:solidFill>
              <a:schemeClr val="tx1"/>
            </a:solidFill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5" name="Shape 3612"/>
          <p:cNvSpPr/>
          <p:nvPr/>
        </p:nvSpPr>
        <p:spPr>
          <a:xfrm>
            <a:off x="6364869" y="3353827"/>
            <a:ext cx="280580" cy="19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5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accent1"/>
          </a:solidFill>
          <a:ln w="12700">
            <a:solidFill>
              <a:schemeClr val="tx1"/>
            </a:solidFill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6" name="Shape 3612"/>
          <p:cNvSpPr/>
          <p:nvPr/>
        </p:nvSpPr>
        <p:spPr>
          <a:xfrm>
            <a:off x="6364869" y="4622497"/>
            <a:ext cx="280580" cy="19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5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1"/>
          </a:solidFill>
          <a:ln w="12700">
            <a:solidFill>
              <a:schemeClr val="tx1"/>
            </a:solidFill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7" name="Shape 3612"/>
          <p:cNvSpPr/>
          <p:nvPr/>
        </p:nvSpPr>
        <p:spPr>
          <a:xfrm>
            <a:off x="6364869" y="5891167"/>
            <a:ext cx="280580" cy="19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5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1"/>
          </a:solidFill>
          <a:ln w="12700">
            <a:solidFill>
              <a:schemeClr val="tx1"/>
            </a:solidFill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cxnSp>
        <p:nvCxnSpPr>
          <p:cNvPr id="30" name="Прямая соединительная линия 29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5"/>
          <p:cNvSpPr/>
          <p:nvPr/>
        </p:nvSpPr>
        <p:spPr>
          <a:xfrm>
            <a:off x="6096000" y="497090"/>
            <a:ext cx="818319" cy="818319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91440" rtlCol="0" anchor="ctr"/>
          <a:lstStyle/>
          <a:p>
            <a:pPr algn="ctr"/>
            <a:endParaRPr lang="en-US" sz="4400" dirty="0"/>
          </a:p>
        </p:txBody>
      </p:sp>
      <p:sp>
        <p:nvSpPr>
          <p:cNvPr id="35" name="TextBox 34"/>
          <p:cNvSpPr txBox="1"/>
          <p:nvPr/>
        </p:nvSpPr>
        <p:spPr>
          <a:xfrm>
            <a:off x="7097356" y="568200"/>
            <a:ext cx="3588617" cy="264688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70000"/>
              </a:lnSpc>
            </a:pPr>
            <a:r>
              <a:rPr lang="ru-RU" sz="16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СРЕДСТВА РАЗРАБОТКИ</a:t>
            </a: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097356" y="811343"/>
            <a:ext cx="3588617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ru-RU" sz="1000" dirty="0" smtClean="0">
                <a:solidFill>
                  <a:schemeClr val="bg2">
                    <a:lumMod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Выбор подходящих средств для разработки программного продукта.</a:t>
            </a:r>
            <a:endParaRPr lang="en-US" sz="1000" dirty="0">
              <a:solidFill>
                <a:schemeClr val="bg2">
                  <a:lumMod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7" name="Shape 3612"/>
          <p:cNvSpPr/>
          <p:nvPr/>
        </p:nvSpPr>
        <p:spPr>
          <a:xfrm>
            <a:off x="6364869" y="810597"/>
            <a:ext cx="280580" cy="19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5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1"/>
          </a:solidFill>
          <a:ln w="12700">
            <a:solidFill>
              <a:schemeClr val="tx1"/>
            </a:solidFill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pic>
        <p:nvPicPr>
          <p:cNvPr id="39" name="Рисунок 3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347585" y="6274925"/>
            <a:ext cx="25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3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8" name="Title 29"/>
          <p:cNvSpPr txBox="1">
            <a:spLocks/>
          </p:cNvSpPr>
          <p:nvPr/>
        </p:nvSpPr>
        <p:spPr>
          <a:xfrm>
            <a:off x="1390584" y="2719753"/>
            <a:ext cx="4436546" cy="1647411"/>
          </a:xfrm>
          <a:prstGeom prst="rect">
            <a:avLst/>
          </a:prstGeom>
          <a:effectLst>
            <a:outerShdw blurRad="762000" dist="381000" dir="5400000" algn="t" rotWithShape="0">
              <a:prstClr val="black">
                <a:alpha val="30000"/>
              </a:prstClr>
            </a:outerShdw>
          </a:effectLst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2000" b="1" i="0" kern="1200">
                <a:solidFill>
                  <a:schemeClr val="tx1"/>
                </a:solidFill>
                <a:latin typeface="Montserrat Black" charset="0"/>
                <a:ea typeface="Montserrat Black" charset="0"/>
                <a:cs typeface="Montserrat Black" charset="0"/>
              </a:defRPr>
            </a:lvl1pPr>
          </a:lstStyle>
          <a:p>
            <a:r>
              <a:rPr lang="ru-RU" sz="5200" b="0" dirty="0" smtClean="0">
                <a:latin typeface="Montserrat" panose="00000500000000000000" pitchFamily="2" charset="-52"/>
              </a:rPr>
              <a:t>Основные</a:t>
            </a:r>
            <a:r>
              <a:rPr lang="ru-RU" sz="6500" dirty="0" smtClean="0">
                <a:latin typeface="Montserrat" panose="00000500000000000000" pitchFamily="2" charset="-52"/>
              </a:rPr>
              <a:t/>
            </a:r>
            <a:br>
              <a:rPr lang="ru-RU" sz="6500" dirty="0" smtClean="0">
                <a:latin typeface="Montserrat" panose="00000500000000000000" pitchFamily="2" charset="-52"/>
              </a:rPr>
            </a:br>
            <a:r>
              <a:rPr lang="ru-RU" sz="6500" dirty="0" smtClean="0">
                <a:latin typeface="Montserrat" panose="00000500000000000000" pitchFamily="2" charset="-52"/>
              </a:rPr>
              <a:t>ЗАДАЧИ</a:t>
            </a:r>
            <a:r>
              <a:rPr lang="ru-RU" sz="6500" dirty="0" smtClean="0">
                <a:solidFill>
                  <a:srgbClr val="FF802B"/>
                </a:solidFill>
                <a:latin typeface="Montserrat" panose="00000500000000000000" pitchFamily="2" charset="-52"/>
              </a:rPr>
              <a:t>.</a:t>
            </a:r>
            <a:endParaRPr lang="en-US" sz="6500" dirty="0">
              <a:solidFill>
                <a:srgbClr val="FF802B"/>
              </a:solidFill>
              <a:latin typeface="Montserrat" panose="00000500000000000000" pitchFamily="2" charset="-52"/>
            </a:endParaRPr>
          </a:p>
        </p:txBody>
      </p:sp>
      <p:grpSp>
        <p:nvGrpSpPr>
          <p:cNvPr id="5" name="Группа 4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3" name="Прямая соединительная линия 2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Прямая соединительная линия 28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083708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2" grpId="0" animBg="1"/>
      <p:bldP spid="15" grpId="0" animBg="1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 animBg="1"/>
      <p:bldP spid="25" grpId="0" animBg="1"/>
      <p:bldP spid="26" grpId="0" animBg="1"/>
      <p:bldP spid="27" grpId="0" animBg="1"/>
      <p:bldP spid="34" grpId="0" animBg="1"/>
      <p:bldP spid="35" grpId="0"/>
      <p:bldP spid="36" grpId="0"/>
      <p:bldP spid="37" grpId="0" animBg="1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228" y="2730421"/>
            <a:ext cx="3051313" cy="1840224"/>
          </a:xfrm>
          <a:blipFill>
            <a:blip r:embed="rId4">
              <a:alphaModFix amt="11000"/>
            </a:blip>
            <a:stretch>
              <a:fillRect/>
            </a:stretch>
          </a:blipFill>
        </p:spPr>
      </p:pic>
      <p:sp>
        <p:nvSpPr>
          <p:cNvPr id="75" name="Rectangle 74"/>
          <p:cNvSpPr/>
          <p:nvPr/>
        </p:nvSpPr>
        <p:spPr>
          <a:xfrm>
            <a:off x="5084541" y="4006600"/>
            <a:ext cx="7103165" cy="56404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500" dirty="0" smtClean="0">
                <a:latin typeface="Montserrat" panose="00000500000000000000" pitchFamily="2" charset="-52"/>
              </a:rPr>
              <a:t>РАЗРАБОТКА</a:t>
            </a:r>
            <a:r>
              <a:rPr lang="ru-RU" sz="6500" dirty="0" smtClean="0">
                <a:solidFill>
                  <a:srgbClr val="FF802B"/>
                </a:solidFill>
                <a:latin typeface="Montserrat" panose="00000500000000000000" pitchFamily="2" charset="-52"/>
              </a:rPr>
              <a:t>.</a:t>
            </a:r>
            <a:endParaRPr lang="en-US" sz="6500" dirty="0">
              <a:solidFill>
                <a:srgbClr val="FF802B"/>
              </a:solidFill>
              <a:latin typeface="Montserrat" panose="00000500000000000000" pitchFamily="2" charset="-52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033230" y="4752975"/>
            <a:ext cx="3051312" cy="1081184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ru-RU" sz="1400" b="1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Среда программирования</a:t>
            </a:r>
            <a:r>
              <a:rPr lang="en-US" sz="1400" b="1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 качестве среды программирования была выбрана </a:t>
            </a:r>
            <a:r>
              <a:rPr lang="en-US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Visual Studio Code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платформой являлась </a:t>
            </a:r>
            <a:r>
              <a:rPr lang="en-US" sz="1000" dirty="0" err="1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Node.Js</a:t>
            </a:r>
            <a:endParaRPr lang="en-US" sz="1000" dirty="0">
              <a:solidFill>
                <a:schemeClr val="tx1">
                  <a:alpha val="7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166578" y="4295377"/>
            <a:ext cx="276852" cy="245058"/>
          </a:xfrm>
          <a:prstGeom prst="rect">
            <a:avLst/>
          </a:prstGeom>
          <a:noFill/>
        </p:spPr>
        <p:txBody>
          <a:bodyPr wrap="none" lIns="0" tIns="36000" rIns="144000" bIns="3600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0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5195528" y="4752975"/>
            <a:ext cx="2917963" cy="1281239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ru-RU" sz="1400" b="1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Верстка</a:t>
            </a:r>
            <a:endPara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Верстка страниц и компонентов адаптивного сайта с использованием </a:t>
            </a:r>
            <a:r>
              <a:rPr lang="en-US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HTML, CSS, JavaScript, 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а также </a:t>
            </a:r>
            <a:r>
              <a:rPr lang="en-US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GULP, SASS, </a:t>
            </a:r>
            <a:r>
              <a:rPr lang="en-US" sz="1000" dirty="0" err="1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Modernizr</a:t>
            </a:r>
            <a:r>
              <a:rPr lang="en-US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и др.</a:t>
            </a:r>
            <a:endParaRPr lang="en-US" sz="1000" dirty="0">
              <a:solidFill>
                <a:schemeClr val="tx1">
                  <a:alpha val="7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195528" y="4295377"/>
            <a:ext cx="292883" cy="244289"/>
          </a:xfrm>
          <a:prstGeom prst="rect">
            <a:avLst/>
          </a:prstGeom>
          <a:noFill/>
        </p:spPr>
        <p:txBody>
          <a:bodyPr wrap="none" lIns="0" tIns="36000" rIns="144000" bIns="3600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000" b="1" dirty="0"/>
              <a:t>02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8253620" y="4752975"/>
            <a:ext cx="2917963" cy="1081184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ru-RU" sz="1400" b="1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Создание клиентской части</a:t>
            </a:r>
            <a:endPara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Использование </a:t>
            </a:r>
            <a:r>
              <a:rPr lang="ru-RU" sz="1000" dirty="0" err="1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фреймворка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 err="1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Nuxt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и языка программирования </a:t>
            </a:r>
            <a:r>
              <a:rPr lang="en-US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JavaScript 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для создания клиентской части программного средства.</a:t>
            </a:r>
            <a:endParaRPr lang="en-US" sz="1000" dirty="0">
              <a:solidFill>
                <a:schemeClr val="tx1">
                  <a:alpha val="7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8253620" y="4295377"/>
            <a:ext cx="292883" cy="244289"/>
          </a:xfrm>
          <a:prstGeom prst="rect">
            <a:avLst/>
          </a:prstGeom>
          <a:noFill/>
        </p:spPr>
        <p:txBody>
          <a:bodyPr wrap="none" lIns="0" tIns="36000" rIns="144000" bIns="3600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000" b="1" dirty="0"/>
              <a:t>03</a:t>
            </a:r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Рисунок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grpSp>
        <p:nvGrpSpPr>
          <p:cNvPr id="15" name="Группа 14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16" name="Прямая соединительная линия 15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347585" y="6274925"/>
            <a:ext cx="25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4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52085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5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5000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5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5000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60" grpId="0"/>
      <p:bldP spid="68" grpId="0"/>
      <p:bldP spid="71" grpId="0"/>
      <p:bldP spid="72" grpId="0"/>
      <p:bldP spid="73" grpId="0"/>
      <p:bldP spid="7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4006600"/>
            <a:ext cx="7103165" cy="56404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137878" y="4752975"/>
            <a:ext cx="2917963" cy="1081184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ru-RU" sz="1400" b="1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Создание базы данных</a:t>
            </a: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Использование технологии </a:t>
            </a:r>
            <a:r>
              <a:rPr lang="en-US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ORM 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 СУБД </a:t>
            </a:r>
            <a:r>
              <a:rPr lang="en-US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PostgreSQL 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для создания базы данных программного средства,</a:t>
            </a:r>
            <a:endParaRPr lang="en-US" sz="1000" dirty="0">
              <a:solidFill>
                <a:schemeClr val="tx1">
                  <a:alpha val="7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37878" y="4295377"/>
            <a:ext cx="276852" cy="245058"/>
          </a:xfrm>
          <a:prstGeom prst="rect">
            <a:avLst/>
          </a:prstGeom>
          <a:noFill/>
        </p:spPr>
        <p:txBody>
          <a:bodyPr wrap="none" lIns="0" tIns="36000" rIns="144000" bIns="3600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000" b="1" dirty="0"/>
              <a:t>04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85202" y="4752975"/>
            <a:ext cx="2917963" cy="1281239"/>
          </a:xfrm>
          <a:prstGeom prst="rect">
            <a:avLst/>
          </a:prstGeom>
          <a:noFill/>
        </p:spPr>
        <p:txBody>
          <a:bodyPr wrap="square" lIns="0" tIns="36000" rIns="216000" bIns="36000" rtlCol="0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ru-RU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Создание серверной части</a:t>
            </a:r>
            <a:endParaRPr lang="en-US" sz="14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ru-RU" sz="1000" dirty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Использование </a:t>
            </a:r>
            <a:r>
              <a:rPr lang="ru-RU" sz="1000" dirty="0" err="1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фреймворка</a:t>
            </a:r>
            <a:r>
              <a:rPr lang="ru-RU" sz="1000" dirty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Django </a:t>
            </a:r>
            <a:r>
              <a:rPr lang="ru-RU" sz="1000" dirty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и языка программирования </a:t>
            </a:r>
            <a:r>
              <a:rPr lang="en-US" sz="1000" dirty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Python </a:t>
            </a:r>
            <a:r>
              <a:rPr lang="ru-RU" sz="1000" dirty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для 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разработки </a:t>
            </a:r>
            <a:r>
              <a:rPr lang="ru-RU" sz="1000" dirty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серверной части программного </a:t>
            </a:r>
            <a:r>
              <a:rPr lang="ru-RU" sz="1000" dirty="0" smtClean="0">
                <a:solidFill>
                  <a:schemeClr val="tx1">
                    <a:alpha val="7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средства.</a:t>
            </a:r>
            <a:endParaRPr lang="en-US" sz="1000" dirty="0">
              <a:solidFill>
                <a:schemeClr val="tx1">
                  <a:alpha val="7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85202" y="4295377"/>
            <a:ext cx="292883" cy="244289"/>
          </a:xfrm>
          <a:prstGeom prst="rect">
            <a:avLst/>
          </a:prstGeom>
          <a:noFill/>
        </p:spPr>
        <p:txBody>
          <a:bodyPr wrap="none" lIns="0" tIns="36000" rIns="144000" bIns="36000" rtlCol="0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en-US" sz="1000" b="1" dirty="0"/>
              <a:t>05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103165" y="3442555"/>
            <a:ext cx="3050485" cy="564045"/>
          </a:xfrm>
          <a:prstGeom prst="rect">
            <a:avLst/>
          </a:prstGeom>
          <a:solidFill>
            <a:srgbClr val="FF802B"/>
          </a:solidFill>
          <a:ln>
            <a:noFill/>
          </a:ln>
          <a:effectLst>
            <a:outerShdw blurRad="762000" dist="2540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360000" rtlCol="0" anchor="ctr"/>
          <a:lstStyle/>
          <a:p>
            <a:pPr algn="r"/>
            <a:r>
              <a:rPr lang="ru-RU" sz="1400" b="1" dirty="0" smtClean="0">
                <a:latin typeface="Open Sans" charset="0"/>
                <a:ea typeface="Open Sans" charset="0"/>
                <a:cs typeface="Open Sans" charset="0"/>
              </a:rPr>
              <a:t>Тестирование</a:t>
            </a:r>
            <a:endParaRPr lang="en-US" sz="1400" b="1" dirty="0">
              <a:latin typeface="Open Sans" charset="0"/>
              <a:ea typeface="Open Sans" charset="0"/>
              <a:cs typeface="Open Sans" charset="0"/>
            </a:endParaRPr>
          </a:p>
        </p:txBody>
      </p:sp>
      <p:cxnSp>
        <p:nvCxnSpPr>
          <p:cNvPr id="12" name="Прямая соединительная линия 11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Рисунок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1823" y="118516"/>
            <a:ext cx="692470" cy="692470"/>
          </a:xfrm>
          <a:prstGeom prst="rect">
            <a:avLst/>
          </a:prstGeom>
        </p:spPr>
      </p:pic>
      <p:grpSp>
        <p:nvGrpSpPr>
          <p:cNvPr id="15" name="Группа 14"/>
          <p:cNvGrpSpPr/>
          <p:nvPr/>
        </p:nvGrpSpPr>
        <p:grpSpPr>
          <a:xfrm>
            <a:off x="11664245" y="3180030"/>
            <a:ext cx="47625" cy="497940"/>
            <a:chOff x="475772" y="3200509"/>
            <a:chExt cx="47625" cy="497940"/>
          </a:xfrm>
        </p:grpSpPr>
        <p:cxnSp>
          <p:nvCxnSpPr>
            <p:cNvPr id="16" name="Прямая соединительная линия 15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единительная линия 16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11559871" y="6133410"/>
            <a:ext cx="25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5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9817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de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/>
      <p:bldP spid="9" grpId="0"/>
      <p:bldP spid="10" grpId="0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7"/>
          <p:cNvSpPr/>
          <p:nvPr/>
        </p:nvSpPr>
        <p:spPr>
          <a:xfrm flipV="1">
            <a:off x="6294924" y="1719801"/>
            <a:ext cx="2763779" cy="495623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6350" cmpd="sng">
            <a:solidFill>
              <a:schemeClr val="bg1">
                <a:lumMod val="65000"/>
              </a:schemeClr>
            </a:solidFill>
            <a:headEnd type="oval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2917938" y="3055310"/>
            <a:ext cx="304800" cy="1"/>
          </a:xfrm>
          <a:prstGeom prst="line">
            <a:avLst/>
          </a:prstGeom>
          <a:ln w="6350" cmpd="sng">
            <a:headEnd type="none"/>
            <a:tailEnd type="oval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 flipH="1">
            <a:off x="4344205" y="5217710"/>
            <a:ext cx="891519" cy="34210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6350" cmpd="sng">
            <a:solidFill>
              <a:srgbClr val="FF802B"/>
            </a:solidFill>
            <a:headEnd type="oval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7384618" y="5229650"/>
            <a:ext cx="891519" cy="342100"/>
          </a:xfrm>
          <a:custGeom>
            <a:avLst/>
            <a:gdLst>
              <a:gd name="connsiteX0" fmla="*/ 9167091 w 9167091"/>
              <a:gd name="connsiteY0" fmla="*/ 5137727 h 5149273"/>
              <a:gd name="connsiteX1" fmla="*/ 11546 w 9167091"/>
              <a:gd name="connsiteY1" fmla="*/ 5149273 h 5149273"/>
              <a:gd name="connsiteX2" fmla="*/ 0 w 9167091"/>
              <a:gd name="connsiteY2" fmla="*/ 0 h 514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67091" h="5149273">
                <a:moveTo>
                  <a:pt x="9167091" y="5137727"/>
                </a:moveTo>
                <a:lnTo>
                  <a:pt x="11546" y="5149273"/>
                </a:lnTo>
                <a:cubicBezTo>
                  <a:pt x="7697" y="3432849"/>
                  <a:pt x="3849" y="1716424"/>
                  <a:pt x="0" y="0"/>
                </a:cubicBezTo>
              </a:path>
            </a:pathLst>
          </a:custGeom>
          <a:ln w="6350" cmpd="sng">
            <a:solidFill>
              <a:srgbClr val="FFFF00"/>
            </a:solidFill>
            <a:headEnd type="oval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375621" y="3055310"/>
            <a:ext cx="304800" cy="1"/>
          </a:xfrm>
          <a:prstGeom prst="line">
            <a:avLst/>
          </a:prstGeom>
          <a:ln w="6350" cmpd="sng">
            <a:headEnd type="none"/>
            <a:tailEnd type="oval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Arc 2"/>
          <p:cNvSpPr/>
          <p:nvPr/>
        </p:nvSpPr>
        <p:spPr>
          <a:xfrm>
            <a:off x="5510762" y="2323001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ln w="317500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4" name="Arc 3"/>
          <p:cNvSpPr/>
          <p:nvPr/>
        </p:nvSpPr>
        <p:spPr>
          <a:xfrm rot="10800000">
            <a:off x="6582558" y="3487275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ln w="317500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5" name="Arc 4"/>
          <p:cNvSpPr/>
          <p:nvPr/>
        </p:nvSpPr>
        <p:spPr>
          <a:xfrm rot="10800000">
            <a:off x="4442679" y="3487275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ln w="317500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7" name="Arc 6"/>
          <p:cNvSpPr/>
          <p:nvPr/>
        </p:nvSpPr>
        <p:spPr>
          <a:xfrm>
            <a:off x="7649264" y="2323001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ln w="317500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3200" dirty="0"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rot="647278">
            <a:off x="5532835" y="2342735"/>
            <a:ext cx="1540316" cy="1540316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ru-RU" sz="1200" dirty="0" smtClean="0">
                <a:solidFill>
                  <a:schemeClr val="bg1"/>
                </a:solidFill>
                <a:latin typeface="Open Sans Regular" charset="0"/>
                <a:ea typeface="Open Sans Regular" charset="0"/>
                <a:cs typeface="Open Sans Regular" charset="0"/>
              </a:rPr>
              <a:t>03 ДОБАВЛЕНИЕ В КОРЗИНУ</a:t>
            </a:r>
            <a:endParaRPr lang="en-US" sz="1200" dirty="0">
              <a:solidFill>
                <a:schemeClr val="bg1"/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 rot="739782">
            <a:off x="7688664" y="2342735"/>
            <a:ext cx="1540316" cy="1540316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Open Sans Regular" charset="0"/>
                <a:ea typeface="Open Sans Regular" charset="0"/>
                <a:cs typeface="Open Sans Regular" charset="0"/>
              </a:rPr>
              <a:t>05</a:t>
            </a:r>
            <a:r>
              <a:rPr lang="ru-RU" sz="1200" dirty="0" smtClean="0">
                <a:solidFill>
                  <a:schemeClr val="bg1"/>
                </a:solidFill>
                <a:latin typeface="Open Sans Regular" charset="0"/>
                <a:ea typeface="Open Sans Regular" charset="0"/>
                <a:cs typeface="Open Sans Regular" charset="0"/>
              </a:rPr>
              <a:t> ОФОРМЛЕНИЕ ЗАКАЗА</a:t>
            </a:r>
            <a:endParaRPr lang="en-US" sz="1200" dirty="0">
              <a:solidFill>
                <a:schemeClr val="bg1"/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10800000">
            <a:off x="4460858" y="3495073"/>
            <a:ext cx="1540316" cy="1540316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5473276"/>
              </a:avLst>
            </a:prstTxWarp>
            <a:spAutoFit/>
          </a:bodyPr>
          <a:lstStyle/>
          <a:p>
            <a:pPr algn="ctr"/>
            <a:endParaRPr lang="ru-RU" sz="1200" dirty="0">
              <a:solidFill>
                <a:srgbClr val="FFFFFF"/>
              </a:solidFill>
              <a:latin typeface="Open Sans Regular" charset="0"/>
              <a:ea typeface="Open Sans Regular" charset="0"/>
              <a:cs typeface="Open Sans Regular" charset="0"/>
            </a:endParaRPr>
          </a:p>
          <a:p>
            <a:pPr algn="ctr"/>
            <a:r>
              <a:rPr lang="ru-RU" sz="1200" dirty="0" smtClean="0">
                <a:solidFill>
                  <a:srgbClr val="FFFFFF"/>
                </a:solidFill>
                <a:latin typeface="Open Sans Regular" charset="0"/>
                <a:ea typeface="Open Sans Regular" charset="0"/>
                <a:cs typeface="Open Sans Regular" charset="0"/>
              </a:rPr>
              <a:t>02 ВЫБОР КОНФИГУРАЦИИ </a:t>
            </a:r>
            <a:endParaRPr lang="en-US" sz="1200" dirty="0">
              <a:solidFill>
                <a:srgbClr val="FFFFFF"/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rot="10800000">
            <a:off x="6613006" y="3507013"/>
            <a:ext cx="1540316" cy="1540316"/>
          </a:xfrm>
          <a:prstGeom prst="rect">
            <a:avLst/>
          </a:prstGeom>
          <a:noFill/>
        </p:spPr>
        <p:txBody>
          <a:bodyPr wrap="none" rtlCol="0">
            <a:prstTxWarp prst="textArchUp">
              <a:avLst>
                <a:gd name="adj" fmla="val 5473276"/>
              </a:avLst>
            </a:prstTxWarp>
            <a:spAutoFit/>
          </a:bodyPr>
          <a:lstStyle/>
          <a:p>
            <a:pPr algn="ctr"/>
            <a:endParaRPr lang="en-US" sz="1200" dirty="0" smtClean="0">
              <a:solidFill>
                <a:srgbClr val="FFFFFF"/>
              </a:solidFill>
              <a:latin typeface="Open Sans Regular" charset="0"/>
              <a:ea typeface="Open Sans Regular" charset="0"/>
              <a:cs typeface="Open Sans Regular" charset="0"/>
            </a:endParaRPr>
          </a:p>
          <a:p>
            <a:pPr algn="ctr"/>
            <a:endParaRPr lang="en-US" sz="1200" dirty="0" smtClean="0">
              <a:solidFill>
                <a:srgbClr val="FFFFFF"/>
              </a:solidFill>
              <a:latin typeface="Open Sans Regular" charset="0"/>
              <a:ea typeface="Open Sans Regular" charset="0"/>
              <a:cs typeface="Open Sans Regular" charset="0"/>
            </a:endParaRPr>
          </a:p>
          <a:p>
            <a:pPr algn="ctr"/>
            <a:endParaRPr lang="en-US" sz="1200" dirty="0" smtClean="0">
              <a:solidFill>
                <a:srgbClr val="FFFFFF"/>
              </a:solidFill>
              <a:latin typeface="Open Sans Regular" charset="0"/>
              <a:ea typeface="Open Sans Regular" charset="0"/>
              <a:cs typeface="Open Sans Regular" charset="0"/>
            </a:endParaRPr>
          </a:p>
          <a:p>
            <a:pPr algn="ctr"/>
            <a:r>
              <a:rPr lang="ru-RU" sz="1200" dirty="0" smtClean="0">
                <a:solidFill>
                  <a:srgbClr val="FFFFFF"/>
                </a:solidFill>
                <a:latin typeface="Open Sans Regular" charset="0"/>
                <a:ea typeface="Open Sans Regular" charset="0"/>
                <a:cs typeface="Open Sans Regular" charset="0"/>
              </a:rPr>
              <a:t>04 ВВОД НЕОБХОДИМЫХ ДАННЫХ</a:t>
            </a:r>
            <a:r>
              <a:rPr lang="en-US" sz="1200" dirty="0" smtClean="0">
                <a:solidFill>
                  <a:srgbClr val="FFFFFF"/>
                </a:solidFill>
                <a:latin typeface="Open Sans Regular" charset="0"/>
                <a:ea typeface="Open Sans Regular" charset="0"/>
                <a:cs typeface="Open Sans Regular" charset="0"/>
              </a:rPr>
              <a:t> </a:t>
            </a:r>
            <a:endParaRPr lang="en-US" sz="1200" dirty="0">
              <a:solidFill>
                <a:srgbClr val="FFFFFF"/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3726797" y="2666771"/>
            <a:ext cx="884420" cy="884420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accent1"/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797859" y="3834783"/>
            <a:ext cx="884420" cy="884420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accent2"/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839784" y="2666771"/>
            <a:ext cx="884420" cy="884420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accent3"/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002866" y="2666771"/>
            <a:ext cx="884420" cy="884420"/>
          </a:xfrm>
          <a:prstGeom prst="ellipse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accent5"/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6945958" y="3834783"/>
            <a:ext cx="884420" cy="884420"/>
          </a:xfrm>
          <a:prstGeom prst="ellipse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chemeClr val="accent4"/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63736" y="2851508"/>
            <a:ext cx="2409061" cy="812530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r">
              <a:lnSpc>
                <a:spcPct val="120000"/>
              </a:lnSpc>
              <a:spcBef>
                <a:spcPts val="600"/>
              </a:spcBef>
            </a:pPr>
            <a:r>
              <a:rPr lang="ru-RU" sz="1400" b="1" spc="200" dirty="0" smtClean="0">
                <a:latin typeface="Open Sans Semibold" charset="0"/>
                <a:ea typeface="Open Sans Semibold" charset="0"/>
                <a:cs typeface="Open Sans Semibold" charset="0"/>
              </a:rPr>
              <a:t>ВЫБОР МОДЕЛИ</a:t>
            </a:r>
            <a:endParaRPr lang="en-US" sz="1400" b="1" spc="200" dirty="0">
              <a:latin typeface="Open Sans Semibold" charset="0"/>
              <a:ea typeface="Open Sans Semibold" charset="0"/>
              <a:cs typeface="Open Sans Semibold" charset="0"/>
            </a:endParaRPr>
          </a:p>
          <a:p>
            <a:pPr algn="r">
              <a:lnSpc>
                <a:spcPct val="120000"/>
              </a:lnSpc>
              <a:spcBef>
                <a:spcPts val="600"/>
              </a:spcBef>
            </a:pPr>
            <a:r>
              <a:rPr lang="ru-RU" sz="1000" dirty="0" smtClean="0">
                <a:solidFill>
                  <a:schemeClr val="tx1">
                    <a:alpha val="65000"/>
                  </a:schemeClr>
                </a:solidFill>
                <a:latin typeface="Open Sans Regular" charset="0"/>
                <a:ea typeface="Open Sans Regular" charset="0"/>
                <a:cs typeface="Open Sans Regular" charset="0"/>
              </a:rPr>
              <a:t>Просмотр каталога, сортировка, фильтрация, поиск товаров.</a:t>
            </a:r>
            <a:endParaRPr lang="en-US" sz="1000" dirty="0">
              <a:solidFill>
                <a:schemeClr val="tx1">
                  <a:alpha val="65000"/>
                </a:schemeClr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055217" y="5332789"/>
            <a:ext cx="2235200" cy="997196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 algn="r">
              <a:lnSpc>
                <a:spcPct val="120000"/>
              </a:lnSpc>
              <a:spcBef>
                <a:spcPts val="600"/>
              </a:spcBef>
            </a:pPr>
            <a:r>
              <a:rPr lang="ru-RU" sz="1400" b="1" spc="200" dirty="0" smtClean="0">
                <a:latin typeface="Open Sans Semibold" charset="0"/>
                <a:ea typeface="Open Sans Semibold" charset="0"/>
                <a:cs typeface="Open Sans Semibold" charset="0"/>
              </a:rPr>
              <a:t>КОНФИГУРАЦИЯ</a:t>
            </a:r>
            <a:endParaRPr lang="en-US" sz="1400" b="1" spc="200" dirty="0">
              <a:latin typeface="Open Sans Semibold" charset="0"/>
              <a:ea typeface="Open Sans Semibold" charset="0"/>
              <a:cs typeface="Open Sans Semibold" charset="0"/>
            </a:endParaRPr>
          </a:p>
          <a:p>
            <a:pPr algn="r">
              <a:lnSpc>
                <a:spcPct val="120000"/>
              </a:lnSpc>
              <a:spcBef>
                <a:spcPts val="600"/>
              </a:spcBef>
            </a:pPr>
            <a:r>
              <a:rPr lang="ru-RU" sz="1000" dirty="0" smtClean="0">
                <a:solidFill>
                  <a:schemeClr val="tx1">
                    <a:alpha val="65000"/>
                  </a:schemeClr>
                </a:solidFill>
                <a:latin typeface="Open Sans Regular" charset="0"/>
                <a:ea typeface="Open Sans Regular" charset="0"/>
                <a:cs typeface="Open Sans Regular" charset="0"/>
              </a:rPr>
              <a:t>Выбор необходимого цвета, размера, роста, необходимого количества.</a:t>
            </a:r>
            <a:endParaRPr lang="en-US" sz="1000" dirty="0">
              <a:solidFill>
                <a:schemeClr val="tx1">
                  <a:alpha val="65000"/>
                </a:schemeClr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8345293" y="5332789"/>
            <a:ext cx="2235200" cy="997196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400" b="1" spc="200" dirty="0" smtClean="0">
                <a:latin typeface="Open Sans Semibold" charset="0"/>
                <a:ea typeface="Open Sans Semibold" charset="0"/>
                <a:cs typeface="Open Sans Semibold" charset="0"/>
              </a:rPr>
              <a:t>ВВОД ДАННЫХ</a:t>
            </a:r>
            <a:endParaRPr lang="en-US" sz="1400" b="1" spc="200" dirty="0">
              <a:latin typeface="Open Sans Semibold" charset="0"/>
              <a:ea typeface="Open Sans Semibold" charset="0"/>
              <a:cs typeface="Open Sans Semibold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000" dirty="0" smtClean="0">
                <a:solidFill>
                  <a:schemeClr val="tx1">
                    <a:alpha val="65000"/>
                  </a:schemeClr>
                </a:solidFill>
                <a:latin typeface="Open Sans Regular" charset="0"/>
                <a:ea typeface="Open Sans Regular" charset="0"/>
                <a:cs typeface="Open Sans Regular" charset="0"/>
              </a:rPr>
              <a:t>Ввод необходимых для заказа данных (ФИО, адрес, телефон, </a:t>
            </a:r>
            <a:r>
              <a:rPr lang="en-US" sz="1000" dirty="0" smtClean="0">
                <a:solidFill>
                  <a:schemeClr val="tx1">
                    <a:alpha val="65000"/>
                  </a:schemeClr>
                </a:solidFill>
                <a:latin typeface="Open Sans Regular" charset="0"/>
                <a:ea typeface="Open Sans Regular" charset="0"/>
                <a:cs typeface="Open Sans Regular" charset="0"/>
              </a:rPr>
              <a:t>e-mail).</a:t>
            </a:r>
            <a:endParaRPr lang="en-US" sz="1000" dirty="0">
              <a:solidFill>
                <a:schemeClr val="tx1">
                  <a:alpha val="65000"/>
                </a:schemeClr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9752804" y="2851507"/>
            <a:ext cx="2235200" cy="1071062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400" b="1" spc="200" dirty="0" smtClean="0">
                <a:latin typeface="Open Sans Semibold" charset="0"/>
                <a:ea typeface="Open Sans Semibold" charset="0"/>
                <a:cs typeface="Open Sans Semibold" charset="0"/>
              </a:rPr>
              <a:t>ОФОРМЛЕНИЕ ЗАКАЗА</a:t>
            </a:r>
            <a:endParaRPr lang="en-US" sz="1400" b="1" spc="200" dirty="0">
              <a:latin typeface="Open Sans Semibold" charset="0"/>
              <a:ea typeface="Open Sans Semibold" charset="0"/>
              <a:cs typeface="Open Sans Semibold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000" dirty="0" smtClean="0">
                <a:solidFill>
                  <a:schemeClr val="tx1">
                    <a:alpha val="65000"/>
                  </a:schemeClr>
                </a:solidFill>
                <a:latin typeface="Open Sans Regular" charset="0"/>
                <a:ea typeface="Open Sans Regular" charset="0"/>
                <a:cs typeface="Open Sans Regular" charset="0"/>
              </a:rPr>
              <a:t>Подтверждение оформления заказа.</a:t>
            </a:r>
            <a:endParaRPr lang="en-US" sz="1000" dirty="0">
              <a:solidFill>
                <a:schemeClr val="tx1">
                  <a:alpha val="65000"/>
                </a:schemeClr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058704" y="1401676"/>
            <a:ext cx="2235200" cy="1071062"/>
          </a:xfrm>
          <a:prstGeom prst="rect">
            <a:avLst/>
          </a:prstGeom>
        </p:spPr>
        <p:txBody>
          <a:bodyPr wrap="square" lIns="121920" rIns="121920" bIns="6096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400" b="1" spc="200" dirty="0" smtClean="0">
                <a:latin typeface="Open Sans Semibold" charset="0"/>
                <a:ea typeface="Open Sans Semibold" charset="0"/>
                <a:cs typeface="Open Sans Semibold" charset="0"/>
              </a:rPr>
              <a:t>ДОБАВЛЕНИЕ В КОРЗИНУ</a:t>
            </a:r>
            <a:endParaRPr lang="en-US" sz="1400" b="1" spc="200" dirty="0">
              <a:latin typeface="Open Sans Semibold" charset="0"/>
              <a:ea typeface="Open Sans Semibold" charset="0"/>
              <a:cs typeface="Open Sans Semibold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000" dirty="0" smtClean="0">
                <a:solidFill>
                  <a:schemeClr val="tx1">
                    <a:alpha val="65000"/>
                  </a:schemeClr>
                </a:solidFill>
                <a:latin typeface="Open Sans Regular" charset="0"/>
                <a:ea typeface="Open Sans Regular" charset="0"/>
                <a:cs typeface="Open Sans Regular" charset="0"/>
              </a:rPr>
              <a:t>Формирование списка заказываемых товаров.</a:t>
            </a:r>
            <a:endParaRPr lang="en-US" sz="1000" dirty="0">
              <a:solidFill>
                <a:schemeClr val="tx1">
                  <a:alpha val="65000"/>
                </a:schemeClr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cxnSp>
        <p:nvCxnSpPr>
          <p:cNvPr id="39" name="Прямая соединительная линия 38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Процесс покупки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25" name="Рисунок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620" y="2905424"/>
            <a:ext cx="407112" cy="407112"/>
          </a:xfrm>
          <a:prstGeom prst="rect">
            <a:avLst/>
          </a:prstGeom>
        </p:spPr>
      </p:pic>
      <p:pic>
        <p:nvPicPr>
          <p:cNvPr id="42" name="Рисунок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grpSp>
        <p:nvGrpSpPr>
          <p:cNvPr id="36" name="Группа 35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37" name="Прямая соединительная линия 36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Прямая соединительная линия 37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/>
          <p:cNvSpPr txBox="1"/>
          <p:nvPr/>
        </p:nvSpPr>
        <p:spPr>
          <a:xfrm>
            <a:off x="347585" y="6274925"/>
            <a:ext cx="25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6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Arc 5"/>
          <p:cNvSpPr/>
          <p:nvPr/>
        </p:nvSpPr>
        <p:spPr>
          <a:xfrm>
            <a:off x="3372259" y="2323001"/>
            <a:ext cx="1579789" cy="1579791"/>
          </a:xfrm>
          <a:prstGeom prst="arc">
            <a:avLst>
              <a:gd name="adj1" fmla="val 7914138"/>
              <a:gd name="adj2" fmla="val 2868450"/>
            </a:avLst>
          </a:prstGeom>
          <a:ln w="31750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vert="horz" rtlCol="0" anchor="t" anchorCtr="0"/>
          <a:lstStyle/>
          <a:p>
            <a:pPr algn="ctr"/>
            <a:endParaRPr lang="en-US" sz="3200" dirty="0"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438808">
            <a:off x="3391996" y="2342737"/>
            <a:ext cx="1540316" cy="1540316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Open Sans Regular" charset="0"/>
                <a:ea typeface="Open Sans Regular" charset="0"/>
                <a:cs typeface="Open Sans Regular" charset="0"/>
              </a:rPr>
              <a:t>01 </a:t>
            </a:r>
            <a:r>
              <a:rPr lang="ru-RU" sz="1200" dirty="0" smtClean="0">
                <a:solidFill>
                  <a:schemeClr val="bg1"/>
                </a:solidFill>
                <a:latin typeface="Open Sans Regular" charset="0"/>
                <a:ea typeface="Open Sans Regular" charset="0"/>
                <a:cs typeface="Open Sans Regular" charset="0"/>
              </a:rPr>
              <a:t>ВЫБОР МОДЕЛИ</a:t>
            </a:r>
            <a:endParaRPr lang="en-US" sz="1200" dirty="0">
              <a:solidFill>
                <a:schemeClr val="bg1"/>
              </a:solidFill>
              <a:latin typeface="Open Sans Regular" charset="0"/>
              <a:ea typeface="Open Sans Regular" charset="0"/>
              <a:cs typeface="Open Sans Regular" charset="0"/>
            </a:endParaRPr>
          </a:p>
        </p:txBody>
      </p:sp>
      <p:pic>
        <p:nvPicPr>
          <p:cNvPr id="19" name="Рисунок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611" y="2889632"/>
            <a:ext cx="539368" cy="539368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1611" y="4056547"/>
            <a:ext cx="476916" cy="476916"/>
          </a:xfrm>
          <a:prstGeom prst="rect">
            <a:avLst/>
          </a:prstGeom>
        </p:spPr>
      </p:pic>
      <p:pic>
        <p:nvPicPr>
          <p:cNvPr id="34" name="Рисунок 3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0458" y="2815027"/>
            <a:ext cx="480565" cy="480565"/>
          </a:xfrm>
          <a:prstGeom prst="rect">
            <a:avLst/>
          </a:prstGeom>
        </p:spPr>
      </p:pic>
      <p:pic>
        <p:nvPicPr>
          <p:cNvPr id="43" name="Рисунок 4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461" y="4008334"/>
            <a:ext cx="565599" cy="56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1068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2" fill="hold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2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2" fill="hold" grpId="0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4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2" fill="hold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4" grpId="0" animBg="1"/>
      <p:bldP spid="3" grpId="0" animBg="1"/>
      <p:bldP spid="4" grpId="0" animBg="1"/>
      <p:bldP spid="5" grpId="0" animBg="1"/>
      <p:bldP spid="7" grpId="0" animBg="1"/>
      <p:bldP spid="9" grpId="0"/>
      <p:bldP spid="10" grpId="0"/>
      <p:bldP spid="11" grpId="0"/>
      <p:bldP spid="12" grpId="0"/>
      <p:bldP spid="13" grpId="0" animBg="1"/>
      <p:bldP spid="14" grpId="0" animBg="1"/>
      <p:bldP spid="15" grpId="0" animBg="1"/>
      <p:bldP spid="16" grpId="0" animBg="1"/>
      <p:bldP spid="17" grpId="0" animBg="1"/>
      <p:bldP spid="22" grpId="0"/>
      <p:bldP spid="30" grpId="0"/>
      <p:bldP spid="31" grpId="0"/>
      <p:bldP spid="32" grpId="0"/>
      <p:bldP spid="33" grpId="0"/>
      <p:bldP spid="6" grpId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Прямая соединительная линия 38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Просмотр каталога товаров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42" name="Рисунок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 rotWithShape="1">
          <a:blip r:embed="rId3"/>
          <a:srcRect t="339"/>
          <a:stretch/>
        </p:blipFill>
        <p:spPr>
          <a:xfrm>
            <a:off x="1182122" y="1138238"/>
            <a:ext cx="9815916" cy="5554800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347585" y="6274925"/>
            <a:ext cx="25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7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379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t="148"/>
          <a:stretch/>
        </p:blipFill>
        <p:spPr>
          <a:xfrm>
            <a:off x="1180800" y="1125854"/>
            <a:ext cx="9790149" cy="5553735"/>
          </a:xfrm>
          <a:prstGeom prst="rect">
            <a:avLst/>
          </a:prstGeom>
        </p:spPr>
      </p:pic>
      <p:cxnSp>
        <p:nvCxnSpPr>
          <p:cNvPr id="39" name="Прямая соединительная линия 38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Просмотр модели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42" name="Рисунок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347585" y="6274925"/>
            <a:ext cx="25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8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33200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/>
          <a:srcRect t="223"/>
          <a:stretch/>
        </p:blipFill>
        <p:spPr>
          <a:xfrm>
            <a:off x="1180800" y="1119309"/>
            <a:ext cx="9790149" cy="5543770"/>
          </a:xfrm>
          <a:prstGeom prst="rect">
            <a:avLst/>
          </a:prstGeom>
        </p:spPr>
      </p:pic>
      <p:cxnSp>
        <p:nvCxnSpPr>
          <p:cNvPr id="39" name="Прямая соединительная линия 38"/>
          <p:cNvCxnSpPr/>
          <p:nvPr/>
        </p:nvCxnSpPr>
        <p:spPr>
          <a:xfrm>
            <a:off x="5286375" y="23810"/>
            <a:ext cx="1619250" cy="0"/>
          </a:xfrm>
          <a:prstGeom prst="line">
            <a:avLst/>
          </a:prstGeom>
          <a:ln w="63500">
            <a:solidFill>
              <a:srgbClr val="FF802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2"/>
          <p:cNvSpPr txBox="1">
            <a:spLocks/>
          </p:cNvSpPr>
          <p:nvPr/>
        </p:nvSpPr>
        <p:spPr>
          <a:xfrm>
            <a:off x="3737269" y="301863"/>
            <a:ext cx="4717462" cy="817446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dirty="0" smtClean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Просмотр модели</a:t>
            </a:r>
            <a:endParaRPr lang="en-US" dirty="0">
              <a:solidFill>
                <a:srgbClr val="FF0000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42" name="Рисунок 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50" y="107630"/>
            <a:ext cx="692470" cy="692470"/>
          </a:xfrm>
          <a:prstGeom prst="rect">
            <a:avLst/>
          </a:prstGeom>
        </p:spPr>
      </p:pic>
      <p:grpSp>
        <p:nvGrpSpPr>
          <p:cNvPr id="7" name="Группа 6"/>
          <p:cNvGrpSpPr/>
          <p:nvPr/>
        </p:nvGrpSpPr>
        <p:grpSpPr>
          <a:xfrm>
            <a:off x="475772" y="3200509"/>
            <a:ext cx="47625" cy="497940"/>
            <a:chOff x="475772" y="3200509"/>
            <a:chExt cx="47625" cy="497940"/>
          </a:xfrm>
        </p:grpSpPr>
        <p:cxnSp>
          <p:nvCxnSpPr>
            <p:cNvPr id="8" name="Прямая соединительная линия 7"/>
            <p:cNvCxnSpPr/>
            <p:nvPr/>
          </p:nvCxnSpPr>
          <p:spPr>
            <a:xfrm>
              <a:off x="475772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Прямая соединительная линия 8"/>
            <p:cNvCxnSpPr/>
            <p:nvPr/>
          </p:nvCxnSpPr>
          <p:spPr>
            <a:xfrm>
              <a:off x="523397" y="3200509"/>
              <a:ext cx="0" cy="497940"/>
            </a:xfrm>
            <a:prstGeom prst="line">
              <a:avLst/>
            </a:prstGeom>
            <a:ln w="25400">
              <a:solidFill>
                <a:srgbClr val="FF802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347585" y="6274925"/>
            <a:ext cx="25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>
                    <a:lumMod val="65000"/>
                  </a:schemeClr>
                </a:solidFill>
              </a:rPr>
              <a:t>9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4754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1258</TotalTime>
  <Words>371</Words>
  <Application>Microsoft Office PowerPoint</Application>
  <PresentationFormat>Широкоэкранный</PresentationFormat>
  <Paragraphs>95</Paragraphs>
  <Slides>20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30" baseType="lpstr">
      <vt:lpstr>Arial</vt:lpstr>
      <vt:lpstr>Calibri</vt:lpstr>
      <vt:lpstr>Calibri Light</vt:lpstr>
      <vt:lpstr>Montserrat</vt:lpstr>
      <vt:lpstr>Montserrat Black</vt:lpstr>
      <vt:lpstr>Open Sans</vt:lpstr>
      <vt:lpstr>Open Sans Light</vt:lpstr>
      <vt:lpstr>Open Sans Regular</vt:lpstr>
      <vt:lpstr>Open Sans SemiBold</vt:lpstr>
      <vt:lpstr>Тема Office</vt:lpstr>
      <vt:lpstr>ДИПЛОМНЫЙ ПРОЕКТ </vt:lpstr>
      <vt:lpstr>Презентация PowerPoint</vt:lpstr>
      <vt:lpstr>Презентация PowerPoint</vt:lpstr>
      <vt:lpstr>РАЗРАБОТКА.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ДИПЛОМНЫЙ ПРОЕКТ</dc:title>
  <dc:creator>Артем Авдей</dc:creator>
  <cp:lastModifiedBy>Артем Авдей</cp:lastModifiedBy>
  <cp:revision>42</cp:revision>
  <dcterms:created xsi:type="dcterms:W3CDTF">2021-01-23T19:20:28Z</dcterms:created>
  <dcterms:modified xsi:type="dcterms:W3CDTF">2021-01-24T18:12:54Z</dcterms:modified>
</cp:coreProperties>
</file>

<file path=docProps/thumbnail.jpeg>
</file>